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charts/chart1.xml" ContentType="application/vnd.openxmlformats-officedocument.drawingml.chart+xml"/>
  <Override PartName="/ppt/notesSlides/notesSlide34.xml" ContentType="application/vnd.openxmlformats-officedocument.presentationml.notesSlide+xml"/>
  <Override PartName="/ppt/charts/chart2.xml" ContentType="application/vnd.openxmlformats-officedocument.drawingml.chart+xml"/>
  <Override PartName="/ppt/notesSlides/notesSlide35.xml" ContentType="application/vnd.openxmlformats-officedocument.presentationml.notesSlide+xml"/>
  <Override PartName="/ppt/charts/chart3.xml" ContentType="application/vnd.openxmlformats-officedocument.drawingml.chart+xml"/>
  <Override PartName="/ppt/notesSlides/notesSlide36.xml" ContentType="application/vnd.openxmlformats-officedocument.presentationml.notesSlide+xml"/>
  <Override PartName="/ppt/charts/chart4.xml" ContentType="application/vnd.openxmlformats-officedocument.drawingml.chart+xml"/>
  <Override PartName="/ppt/notesSlides/notesSlide37.xml" ContentType="application/vnd.openxmlformats-officedocument.presentationml.notesSlide+xml"/>
  <Override PartName="/ppt/charts/chart5.xml" ContentType="application/vnd.openxmlformats-officedocument.drawingml.chart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charts/chart6.xml" ContentType="application/vnd.openxmlformats-officedocument.drawingml.chart+xml"/>
  <Override PartName="/ppt/notesSlides/notesSlide41.xml" ContentType="application/vnd.openxmlformats-officedocument.presentationml.notesSlide+xml"/>
  <Override PartName="/ppt/charts/chart7.xml" ContentType="application/vnd.openxmlformats-officedocument.drawingml.chart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</p:sldMasterIdLst>
  <p:notesMasterIdLst>
    <p:notesMasterId r:id="rId64"/>
  </p:notesMasterIdLst>
  <p:handoutMasterIdLst>
    <p:handoutMasterId r:id="rId65"/>
  </p:handoutMasterIdLst>
  <p:sldIdLst>
    <p:sldId id="643" r:id="rId2"/>
    <p:sldId id="641" r:id="rId3"/>
    <p:sldId id="590" r:id="rId4"/>
    <p:sldId id="585" r:id="rId5"/>
    <p:sldId id="586" r:id="rId6"/>
    <p:sldId id="587" r:id="rId7"/>
    <p:sldId id="592" r:id="rId8"/>
    <p:sldId id="640" r:id="rId9"/>
    <p:sldId id="595" r:id="rId10"/>
    <p:sldId id="593" r:id="rId11"/>
    <p:sldId id="594" r:id="rId12"/>
    <p:sldId id="569" r:id="rId13"/>
    <p:sldId id="570" r:id="rId14"/>
    <p:sldId id="571" r:id="rId15"/>
    <p:sldId id="572" r:id="rId16"/>
    <p:sldId id="573" r:id="rId17"/>
    <p:sldId id="596" r:id="rId18"/>
    <p:sldId id="597" r:id="rId19"/>
    <p:sldId id="598" r:id="rId20"/>
    <p:sldId id="581" r:id="rId21"/>
    <p:sldId id="636" r:id="rId22"/>
    <p:sldId id="637" r:id="rId23"/>
    <p:sldId id="602" r:id="rId24"/>
    <p:sldId id="603" r:id="rId25"/>
    <p:sldId id="605" r:id="rId26"/>
    <p:sldId id="606" r:id="rId27"/>
    <p:sldId id="607" r:id="rId28"/>
    <p:sldId id="608" r:id="rId29"/>
    <p:sldId id="609" r:id="rId30"/>
    <p:sldId id="610" r:id="rId31"/>
    <p:sldId id="611" r:id="rId32"/>
    <p:sldId id="612" r:id="rId33"/>
    <p:sldId id="613" r:id="rId34"/>
    <p:sldId id="614" r:id="rId35"/>
    <p:sldId id="615" r:id="rId36"/>
    <p:sldId id="616" r:id="rId37"/>
    <p:sldId id="617" r:id="rId38"/>
    <p:sldId id="618" r:id="rId39"/>
    <p:sldId id="619" r:id="rId40"/>
    <p:sldId id="620" r:id="rId41"/>
    <p:sldId id="621" r:id="rId42"/>
    <p:sldId id="622" r:id="rId43"/>
    <p:sldId id="623" r:id="rId44"/>
    <p:sldId id="624" r:id="rId45"/>
    <p:sldId id="625" r:id="rId46"/>
    <p:sldId id="626" r:id="rId47"/>
    <p:sldId id="627" r:id="rId48"/>
    <p:sldId id="628" r:id="rId49"/>
    <p:sldId id="629" r:id="rId50"/>
    <p:sldId id="630" r:id="rId51"/>
    <p:sldId id="631" r:id="rId52"/>
    <p:sldId id="648" r:id="rId53"/>
    <p:sldId id="644" r:id="rId54"/>
    <p:sldId id="649" r:id="rId55"/>
    <p:sldId id="650" r:id="rId56"/>
    <p:sldId id="651" r:id="rId57"/>
    <p:sldId id="647" r:id="rId58"/>
    <p:sldId id="652" r:id="rId59"/>
    <p:sldId id="633" r:id="rId60"/>
    <p:sldId id="655" r:id="rId61"/>
    <p:sldId id="656" r:id="rId62"/>
    <p:sldId id="657" r:id="rId63"/>
  </p:sldIdLst>
  <p:sldSz cx="9144000" cy="6858000" type="screen4x3"/>
  <p:notesSz cx="7077075" cy="9363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CCFF33"/>
    <a:srgbClr val="CC3300"/>
    <a:srgbClr val="99CC00"/>
    <a:srgbClr val="669900"/>
    <a:srgbClr val="003300"/>
    <a:srgbClr val="808000"/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656" y="-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05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IITA\Desktop\OctWksp_Doc\Presentation%20graphs_21Oct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Dr%20Larbi\Desktop\Jan%20Presentation_Graphs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Dr%20Larbi\Desktop\Jan%20Presentation_Graphs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Dr%20Larbi\Desktop\Jan%20Presentation_Graphs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IITA\Desktop\OctWksp_Doc\Presentation%20graphs_21Oct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p\Documents\Avornyo%2029%2007%202011\HOMMY-PC\IN%20DESKTOP\USAID\USAID%20project%20sr%20data%20analysis%2030%2009%202012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1"/>
            <c:invertIfNegative val="0"/>
            <c:bubble3D val="0"/>
            <c:spPr>
              <a:solidFill>
                <a:srgbClr val="0000CC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tx1"/>
              </a:solidFill>
            </c:spPr>
          </c:dPt>
          <c:cat>
            <c:strRef>
              <c:f>'Baby Trial Maize'!$C$1:$C$3</c:f>
              <c:strCache>
                <c:ptCount val="3"/>
                <c:pt idx="0">
                  <c:v>Early</c:v>
                </c:pt>
                <c:pt idx="1">
                  <c:v>Extra-early</c:v>
                </c:pt>
                <c:pt idx="2">
                  <c:v>Medium</c:v>
                </c:pt>
              </c:strCache>
            </c:strRef>
          </c:cat>
          <c:val>
            <c:numRef>
              <c:f>'Baby Trial Maize'!$D$1:$D$3</c:f>
              <c:numCache>
                <c:formatCode>General</c:formatCode>
                <c:ptCount val="3"/>
                <c:pt idx="0">
                  <c:v>207</c:v>
                </c:pt>
                <c:pt idx="1">
                  <c:v>177</c:v>
                </c:pt>
                <c:pt idx="2">
                  <c:v>134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0741120"/>
        <c:axId val="168167680"/>
      </c:barChart>
      <c:catAx>
        <c:axId val="140741120"/>
        <c:scaling>
          <c:orientation val="minMax"/>
        </c:scaling>
        <c:delete val="0"/>
        <c:axPos val="l"/>
        <c:majorTickMark val="out"/>
        <c:minorTickMark val="none"/>
        <c:tickLblPos val="nextTo"/>
        <c:spPr>
          <a:ln w="25400">
            <a:solidFill>
              <a:sysClr val="windowText" lastClr="000000"/>
            </a:solidFill>
          </a:ln>
        </c:spPr>
        <c:txPr>
          <a:bodyPr/>
          <a:lstStyle/>
          <a:p>
            <a:pPr>
              <a:defRPr sz="2000" b="0"/>
            </a:pPr>
            <a:endParaRPr lang="en-US"/>
          </a:p>
        </c:txPr>
        <c:crossAx val="168167680"/>
        <c:crosses val="autoZero"/>
        <c:auto val="1"/>
        <c:lblAlgn val="ctr"/>
        <c:lblOffset val="100"/>
        <c:noMultiLvlLbl val="0"/>
      </c:catAx>
      <c:valAx>
        <c:axId val="168167680"/>
        <c:scaling>
          <c:orientation val="minMax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 sz="2000"/>
                </a:pPr>
                <a:r>
                  <a:rPr lang="en-US" sz="2000"/>
                  <a:t>Number</a:t>
                </a:r>
                <a:r>
                  <a:rPr lang="en-US" sz="2000" baseline="0"/>
                  <a:t> of on-farm demonstration</a:t>
                </a:r>
                <a:endParaRPr lang="en-US" sz="2000"/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spPr>
          <a:ln w="25400">
            <a:solidFill>
              <a:sysClr val="windowText" lastClr="000000"/>
            </a:solidFill>
          </a:ln>
        </c:spPr>
        <c:txPr>
          <a:bodyPr/>
          <a:lstStyle/>
          <a:p>
            <a:pPr>
              <a:defRPr sz="2000"/>
            </a:pPr>
            <a:endParaRPr lang="en-US"/>
          </a:p>
        </c:txPr>
        <c:crossAx val="14074112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spPr>
              <a:solidFill>
                <a:schemeClr val="tx1"/>
              </a:solidFill>
            </c:spPr>
          </c:dPt>
          <c:dPt>
            <c:idx val="1"/>
            <c:invertIfNegative val="0"/>
            <c:bubble3D val="0"/>
            <c:spPr>
              <a:solidFill>
                <a:srgbClr val="0070C0"/>
              </a:solidFill>
            </c:spPr>
          </c:dPt>
          <c:dPt>
            <c:idx val="2"/>
            <c:invertIfNegative val="0"/>
            <c:bubble3D val="0"/>
            <c:spPr>
              <a:solidFill>
                <a:srgbClr val="C00000"/>
              </a:solidFill>
            </c:spPr>
          </c:dPt>
          <c:errBars>
            <c:errBarType val="both"/>
            <c:errValType val="stdErr"/>
            <c:noEndCap val="0"/>
          </c:errBars>
          <c:cat>
            <c:strRef>
              <c:f>'Maize-baby'!$A$8:$A$10</c:f>
              <c:strCache>
                <c:ptCount val="3"/>
                <c:pt idx="0">
                  <c:v>Farmers' variety</c:v>
                </c:pt>
                <c:pt idx="1">
                  <c:v>Abrohema - released </c:v>
                </c:pt>
                <c:pt idx="2">
                  <c:v>TZE WDT STR C4</c:v>
                </c:pt>
              </c:strCache>
            </c:strRef>
          </c:cat>
          <c:val>
            <c:numRef>
              <c:f>'Maize-baby'!$B$8:$B$10</c:f>
              <c:numCache>
                <c:formatCode>0</c:formatCode>
                <c:ptCount val="3"/>
                <c:pt idx="0">
                  <c:v>1062.5</c:v>
                </c:pt>
                <c:pt idx="1">
                  <c:v>1330</c:v>
                </c:pt>
                <c:pt idx="2">
                  <c:v>1482.5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3419776"/>
        <c:axId val="168171136"/>
      </c:barChart>
      <c:catAx>
        <c:axId val="33419776"/>
        <c:scaling>
          <c:orientation val="minMax"/>
        </c:scaling>
        <c:delete val="0"/>
        <c:axPos val="l"/>
        <c:majorTickMark val="out"/>
        <c:minorTickMark val="none"/>
        <c:tickLblPos val="nextTo"/>
        <c:spPr>
          <a:ln w="25400">
            <a:solidFill>
              <a:schemeClr val="tx1"/>
            </a:solidFill>
          </a:ln>
        </c:spPr>
        <c:txPr>
          <a:bodyPr/>
          <a:lstStyle/>
          <a:p>
            <a:pPr>
              <a:defRPr sz="1200"/>
            </a:pPr>
            <a:endParaRPr lang="en-US"/>
          </a:p>
        </c:txPr>
        <c:crossAx val="168171136"/>
        <c:crosses val="autoZero"/>
        <c:auto val="1"/>
        <c:lblAlgn val="ctr"/>
        <c:lblOffset val="100"/>
        <c:noMultiLvlLbl val="0"/>
      </c:catAx>
      <c:valAx>
        <c:axId val="168171136"/>
        <c:scaling>
          <c:orientation val="minMax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GB"/>
                  <a:t>Grain</a:t>
                </a:r>
                <a:r>
                  <a:rPr lang="en-GB" baseline="0"/>
                  <a:t> yield (kg/ha)</a:t>
                </a:r>
                <a:endParaRPr lang="en-GB"/>
              </a:p>
            </c:rich>
          </c:tx>
          <c:overlay val="0"/>
        </c:title>
        <c:numFmt formatCode="0" sourceLinked="1"/>
        <c:majorTickMark val="out"/>
        <c:minorTickMark val="none"/>
        <c:tickLblPos val="nextTo"/>
        <c:spPr>
          <a:ln w="25400">
            <a:solidFill>
              <a:schemeClr val="tx1"/>
            </a:solidFill>
          </a:ln>
        </c:spPr>
        <c:crossAx val="3341977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Farmers' variety</c:v>
          </c:tx>
          <c:spPr>
            <a:solidFill>
              <a:schemeClr val="tx1"/>
            </a:solidFill>
          </c:spPr>
          <c:invertIfNegative val="0"/>
          <c:errBars>
            <c:errBarType val="both"/>
            <c:errValType val="stdErr"/>
            <c:noEndCap val="0"/>
          </c:errBars>
          <c:cat>
            <c:strRef>
              <c:f>Sheet1!$B$4:$B$6</c:f>
              <c:strCache>
                <c:ptCount val="3"/>
                <c:pt idx="0">
                  <c:v>Mid-July</c:v>
                </c:pt>
                <c:pt idx="1">
                  <c:v>Early-August</c:v>
                </c:pt>
                <c:pt idx="2">
                  <c:v>Mid-August</c:v>
                </c:pt>
              </c:strCache>
            </c:strRef>
          </c:cat>
          <c:val>
            <c:numRef>
              <c:f>Sheet1!$C$4:$C$6</c:f>
              <c:numCache>
                <c:formatCode>General</c:formatCode>
                <c:ptCount val="3"/>
                <c:pt idx="0">
                  <c:v>1004</c:v>
                </c:pt>
                <c:pt idx="1">
                  <c:v>1037</c:v>
                </c:pt>
                <c:pt idx="2">
                  <c:v>546</c:v>
                </c:pt>
              </c:numCache>
            </c:numRef>
          </c:val>
        </c:ser>
        <c:ser>
          <c:idx val="1"/>
          <c:order val="1"/>
          <c:tx>
            <c:v>Songotra</c:v>
          </c:tx>
          <c:invertIfNegative val="0"/>
          <c:errBars>
            <c:errBarType val="both"/>
            <c:errValType val="stdErr"/>
            <c:noEndCap val="0"/>
          </c:errBars>
          <c:cat>
            <c:strRef>
              <c:f>Sheet1!$B$4:$B$6</c:f>
              <c:strCache>
                <c:ptCount val="3"/>
                <c:pt idx="0">
                  <c:v>Mid-July</c:v>
                </c:pt>
                <c:pt idx="1">
                  <c:v>Early-August</c:v>
                </c:pt>
                <c:pt idx="2">
                  <c:v>Mid-August</c:v>
                </c:pt>
              </c:strCache>
            </c:strRef>
          </c:cat>
          <c:val>
            <c:numRef>
              <c:f>Sheet1!$D$4:$D$6</c:f>
              <c:numCache>
                <c:formatCode>General</c:formatCode>
                <c:ptCount val="3"/>
                <c:pt idx="0">
                  <c:v>1266</c:v>
                </c:pt>
                <c:pt idx="1">
                  <c:v>1099</c:v>
                </c:pt>
                <c:pt idx="2">
                  <c:v>910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1681664"/>
        <c:axId val="141058624"/>
      </c:barChart>
      <c:catAx>
        <c:axId val="141681664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 w="25400">
            <a:solidFill>
              <a:schemeClr val="tx1"/>
            </a:solidFill>
          </a:ln>
        </c:spPr>
        <c:crossAx val="141058624"/>
        <c:crosses val="autoZero"/>
        <c:auto val="1"/>
        <c:lblAlgn val="ctr"/>
        <c:lblOffset val="100"/>
        <c:noMultiLvlLbl val="0"/>
      </c:catAx>
      <c:valAx>
        <c:axId val="141058624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GB" b="0"/>
                  <a:t>Grain yield (kg/ha)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spPr>
          <a:ln w="25400">
            <a:solidFill>
              <a:schemeClr val="tx1"/>
            </a:solidFill>
          </a:ln>
        </c:spPr>
        <c:crossAx val="141681664"/>
        <c:crosses val="autoZero"/>
        <c:crossBetween val="between"/>
        <c:majorUnit val="400"/>
      </c:valAx>
    </c:plotArea>
    <c:legend>
      <c:legendPos val="t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invertIfNegative val="0"/>
          <c:cat>
            <c:strRef>
              <c:f>Sheet7!$B$2:$B$9</c:f>
              <c:strCache>
                <c:ptCount val="8"/>
                <c:pt idx="0">
                  <c:v>Farmer-based organizations</c:v>
                </c:pt>
                <c:pt idx="1">
                  <c:v>Ministry of Food and Agriculture</c:v>
                </c:pt>
                <c:pt idx="2">
                  <c:v>Aggregator</c:v>
                </c:pt>
                <c:pt idx="3">
                  <c:v>Processor</c:v>
                </c:pt>
                <c:pt idx="4">
                  <c:v>Tractor Services Provider</c:v>
                </c:pt>
                <c:pt idx="5">
                  <c:v>Agro Input Dealer</c:v>
                </c:pt>
                <c:pt idx="6">
                  <c:v>Rural Bank</c:v>
                </c:pt>
                <c:pt idx="7">
                  <c:v>District Assembly</c:v>
                </c:pt>
              </c:strCache>
            </c:strRef>
          </c:cat>
          <c:val>
            <c:numRef>
              <c:f>Sheet7!$C$2:$C$9</c:f>
            </c:numRef>
          </c:val>
        </c:ser>
        <c:ser>
          <c:idx val="1"/>
          <c:order val="1"/>
          <c:invertIfNegative val="0"/>
          <c:cat>
            <c:strRef>
              <c:f>Sheet7!$B$2:$B$9</c:f>
              <c:strCache>
                <c:ptCount val="8"/>
                <c:pt idx="0">
                  <c:v>Farmer-based organizations</c:v>
                </c:pt>
                <c:pt idx="1">
                  <c:v>Ministry of Food and Agriculture</c:v>
                </c:pt>
                <c:pt idx="2">
                  <c:v>Aggregator</c:v>
                </c:pt>
                <c:pt idx="3">
                  <c:v>Processor</c:v>
                </c:pt>
                <c:pt idx="4">
                  <c:v>Tractor Services Provider</c:v>
                </c:pt>
                <c:pt idx="5">
                  <c:v>Agro Input Dealer</c:v>
                </c:pt>
                <c:pt idx="6">
                  <c:v>Rural Bank</c:v>
                </c:pt>
                <c:pt idx="7">
                  <c:v>District Assembly</c:v>
                </c:pt>
              </c:strCache>
            </c:strRef>
          </c:cat>
          <c:val>
            <c:numRef>
              <c:f>Sheet7!$D$2:$D$9</c:f>
            </c:numRef>
          </c:val>
        </c:ser>
        <c:ser>
          <c:idx val="2"/>
          <c:order val="2"/>
          <c:tx>
            <c:v>Female</c:v>
          </c:tx>
          <c:invertIfNegative val="0"/>
          <c:cat>
            <c:strRef>
              <c:f>Sheet7!$B$2:$B$9</c:f>
              <c:strCache>
                <c:ptCount val="8"/>
                <c:pt idx="0">
                  <c:v>Farmer-based organizations</c:v>
                </c:pt>
                <c:pt idx="1">
                  <c:v>Ministry of Food and Agriculture</c:v>
                </c:pt>
                <c:pt idx="2">
                  <c:v>Aggregator</c:v>
                </c:pt>
                <c:pt idx="3">
                  <c:v>Processor</c:v>
                </c:pt>
                <c:pt idx="4">
                  <c:v>Tractor Services Provider</c:v>
                </c:pt>
                <c:pt idx="5">
                  <c:v>Agro Input Dealer</c:v>
                </c:pt>
                <c:pt idx="6">
                  <c:v>Rural Bank</c:v>
                </c:pt>
                <c:pt idx="7">
                  <c:v>District Assembly</c:v>
                </c:pt>
              </c:strCache>
            </c:strRef>
          </c:cat>
          <c:val>
            <c:numRef>
              <c:f>Sheet7!$E$2:$E$9</c:f>
              <c:numCache>
                <c:formatCode>General</c:formatCode>
                <c:ptCount val="8"/>
                <c:pt idx="0">
                  <c:v>448</c:v>
                </c:pt>
                <c:pt idx="1">
                  <c:v>3</c:v>
                </c:pt>
                <c:pt idx="2">
                  <c:v>0</c:v>
                </c:pt>
                <c:pt idx="3">
                  <c:v>2</c:v>
                </c:pt>
                <c:pt idx="4">
                  <c:v>4</c:v>
                </c:pt>
                <c:pt idx="5">
                  <c:v>2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ser>
          <c:idx val="3"/>
          <c:order val="3"/>
          <c:tx>
            <c:v>Male</c:v>
          </c:tx>
          <c:invertIfNegative val="0"/>
          <c:cat>
            <c:strRef>
              <c:f>Sheet7!$B$2:$B$9</c:f>
              <c:strCache>
                <c:ptCount val="8"/>
                <c:pt idx="0">
                  <c:v>Farmer-based organizations</c:v>
                </c:pt>
                <c:pt idx="1">
                  <c:v>Ministry of Food and Agriculture</c:v>
                </c:pt>
                <c:pt idx="2">
                  <c:v>Aggregator</c:v>
                </c:pt>
                <c:pt idx="3">
                  <c:v>Processor</c:v>
                </c:pt>
                <c:pt idx="4">
                  <c:v>Tractor Services Provider</c:v>
                </c:pt>
                <c:pt idx="5">
                  <c:v>Agro Input Dealer</c:v>
                </c:pt>
                <c:pt idx="6">
                  <c:v>Rural Bank</c:v>
                </c:pt>
                <c:pt idx="7">
                  <c:v>District Assembly</c:v>
                </c:pt>
              </c:strCache>
            </c:strRef>
          </c:cat>
          <c:val>
            <c:numRef>
              <c:f>Sheet7!$F$2:$F$9</c:f>
              <c:numCache>
                <c:formatCode>General</c:formatCode>
                <c:ptCount val="8"/>
                <c:pt idx="0">
                  <c:v>52</c:v>
                </c:pt>
                <c:pt idx="1">
                  <c:v>0</c:v>
                </c:pt>
                <c:pt idx="2">
                  <c:v>2</c:v>
                </c:pt>
                <c:pt idx="3">
                  <c:v>4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1681152"/>
        <c:axId val="141061504"/>
      </c:barChart>
      <c:catAx>
        <c:axId val="141681152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GB" sz="1400" b="0"/>
                  <a:t>Actors</a:t>
                </a:r>
              </a:p>
            </c:rich>
          </c:tx>
          <c:overlay val="0"/>
        </c:title>
        <c:majorTickMark val="out"/>
        <c:minorTickMark val="none"/>
        <c:tickLblPos val="nextTo"/>
        <c:spPr>
          <a:ln w="25400">
            <a:solidFill>
              <a:schemeClr val="tx1"/>
            </a:solidFill>
          </a:ln>
        </c:spPr>
        <c:crossAx val="141061504"/>
        <c:crosses val="autoZero"/>
        <c:auto val="1"/>
        <c:lblAlgn val="ctr"/>
        <c:lblOffset val="100"/>
        <c:noMultiLvlLbl val="0"/>
      </c:catAx>
      <c:valAx>
        <c:axId val="141061504"/>
        <c:scaling>
          <c:orientation val="minMax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 sz="1400"/>
                </a:pPr>
                <a:r>
                  <a:rPr lang="en-GB" sz="1400"/>
                  <a:t>Membership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spPr>
          <a:ln w="25400">
            <a:solidFill>
              <a:schemeClr val="tx1"/>
            </a:solidFill>
          </a:ln>
        </c:spPr>
        <c:crossAx val="141681152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tx1"/>
            </a:solidFill>
          </c:spPr>
          <c:invertIfNegative val="0"/>
          <c:cat>
            <c:strRef>
              <c:f>Vegetable!$A$3:$A$12</c:f>
              <c:strCache>
                <c:ptCount val="10"/>
                <c:pt idx="0">
                  <c:v>Pumpkin (Cucurbita sp.)</c:v>
                </c:pt>
                <c:pt idx="1">
                  <c:v>Roselle (Habiscus sabdarifa)</c:v>
                </c:pt>
                <c:pt idx="2">
                  <c:v>African nightshade (Solanum sp.)</c:v>
                </c:pt>
                <c:pt idx="3">
                  <c:v>Jute mallow (Corchorus olitorius)</c:v>
                </c:pt>
                <c:pt idx="4">
                  <c:v>Okra (Abelmoschus sp.)</c:v>
                </c:pt>
                <c:pt idx="5">
                  <c:v>African eggplant (Solanum sp.)</c:v>
                </c:pt>
                <c:pt idx="6">
                  <c:v>Amaranth (Amaranthus sp.)</c:v>
                </c:pt>
                <c:pt idx="7">
                  <c:v>Tomato (Solanum lycopersicon)</c:v>
                </c:pt>
                <c:pt idx="8">
                  <c:v>Sweet pepper (Capsicum sp.)</c:v>
                </c:pt>
                <c:pt idx="9">
                  <c:v>Hot peper (Capsicum sp.)</c:v>
                </c:pt>
              </c:strCache>
            </c:strRef>
          </c:cat>
          <c:val>
            <c:numRef>
              <c:f>Vegetable!$B$3:$B$12</c:f>
              <c:numCache>
                <c:formatCode>General</c:formatCode>
                <c:ptCount val="10"/>
                <c:pt idx="0">
                  <c:v>5.65</c:v>
                </c:pt>
                <c:pt idx="1">
                  <c:v>5.13</c:v>
                </c:pt>
                <c:pt idx="2">
                  <c:v>3.25</c:v>
                </c:pt>
                <c:pt idx="3">
                  <c:v>2.89</c:v>
                </c:pt>
                <c:pt idx="4">
                  <c:v>2.35</c:v>
                </c:pt>
                <c:pt idx="5">
                  <c:v>1.95</c:v>
                </c:pt>
                <c:pt idx="6">
                  <c:v>1.3</c:v>
                </c:pt>
                <c:pt idx="7">
                  <c:v>0.63</c:v>
                </c:pt>
                <c:pt idx="8">
                  <c:v>0.31</c:v>
                </c:pt>
                <c:pt idx="9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68957440"/>
        <c:axId val="141064384"/>
      </c:barChart>
      <c:catAx>
        <c:axId val="168957440"/>
        <c:scaling>
          <c:orientation val="minMax"/>
        </c:scaling>
        <c:delete val="0"/>
        <c:axPos val="l"/>
        <c:majorTickMark val="out"/>
        <c:minorTickMark val="none"/>
        <c:tickLblPos val="nextTo"/>
        <c:spPr>
          <a:ln w="25400">
            <a:solidFill>
              <a:schemeClr val="tx1"/>
            </a:solidFill>
          </a:ln>
        </c:spPr>
        <c:crossAx val="141064384"/>
        <c:crosses val="autoZero"/>
        <c:auto val="1"/>
        <c:lblAlgn val="ctr"/>
        <c:lblOffset val="100"/>
        <c:noMultiLvlLbl val="0"/>
      </c:catAx>
      <c:valAx>
        <c:axId val="141064384"/>
        <c:scaling>
          <c:orientation val="minMax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GB"/>
                  <a:t>Seed yield (kg)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spPr>
          <a:ln w="25400">
            <a:solidFill>
              <a:schemeClr val="tx1"/>
            </a:solidFill>
          </a:ln>
        </c:spPr>
        <c:crossAx val="1689574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200" b="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spPr>
              <a:solidFill>
                <a:schemeClr val="tx1"/>
              </a:solidFill>
            </c:spPr>
          </c:dPt>
          <c:dPt>
            <c:idx val="1"/>
            <c:invertIfNegative val="0"/>
            <c:bubble3D val="0"/>
            <c:spPr>
              <a:solidFill>
                <a:srgbClr val="C00000"/>
              </a:solidFill>
            </c:spPr>
          </c:dPt>
          <c:errBars>
            <c:errBarType val="both"/>
            <c:errValType val="stdErr"/>
            <c:noEndCap val="0"/>
          </c:errBars>
          <c:cat>
            <c:strRef>
              <c:f>Sheet4!$B$3:$B$4</c:f>
              <c:strCache>
                <c:ptCount val="2"/>
                <c:pt idx="0">
                  <c:v>Maize only</c:v>
                </c:pt>
                <c:pt idx="1">
                  <c:v>Maize+ pito mash (20%)</c:v>
                </c:pt>
              </c:strCache>
            </c:strRef>
          </c:cat>
          <c:val>
            <c:numRef>
              <c:f>Sheet4!$C$3:$C$4</c:f>
              <c:numCache>
                <c:formatCode>General</c:formatCode>
                <c:ptCount val="2"/>
                <c:pt idx="0">
                  <c:v>3.2</c:v>
                </c:pt>
                <c:pt idx="1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1616640"/>
        <c:axId val="142017664"/>
      </c:barChart>
      <c:catAx>
        <c:axId val="141616640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 w="25400">
            <a:solidFill>
              <a:sysClr val="windowText" lastClr="000000"/>
            </a:solidFill>
          </a:ln>
        </c:spPr>
        <c:txPr>
          <a:bodyPr/>
          <a:lstStyle/>
          <a:p>
            <a:pPr>
              <a:defRPr sz="1600"/>
            </a:pPr>
            <a:endParaRPr lang="en-US"/>
          </a:p>
        </c:txPr>
        <c:crossAx val="142017664"/>
        <c:crosses val="autoZero"/>
        <c:auto val="1"/>
        <c:lblAlgn val="ctr"/>
        <c:lblOffset val="100"/>
        <c:noMultiLvlLbl val="0"/>
      </c:catAx>
      <c:valAx>
        <c:axId val="142017664"/>
        <c:scaling>
          <c:orientation val="minMax"/>
          <c:max val="4"/>
          <c:min val="0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2400"/>
                </a:pPr>
                <a:r>
                  <a:rPr lang="en-US" sz="2400" b="0"/>
                  <a:t>Feed cost/kg</a:t>
                </a:r>
                <a:r>
                  <a:rPr lang="en-US" sz="2400" b="0" baseline="0"/>
                  <a:t> gain (GHC)</a:t>
                </a:r>
                <a:endParaRPr lang="en-US" sz="2400" b="0"/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spPr>
          <a:ln w="25400">
            <a:solidFill>
              <a:sysClr val="windowText" lastClr="000000"/>
            </a:solidFill>
          </a:ln>
        </c:spPr>
        <c:crossAx val="141616640"/>
        <c:crosses val="autoZero"/>
        <c:crossBetween val="between"/>
        <c:majorUnit val="1"/>
      </c:valAx>
    </c:plotArea>
    <c:plotVisOnly val="1"/>
    <c:dispBlanksAs val="gap"/>
    <c:showDLblsOverMax val="0"/>
  </c:chart>
  <c:txPr>
    <a:bodyPr/>
    <a:lstStyle/>
    <a:p>
      <a:pPr>
        <a:defRPr sz="1200" baseline="0"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Sheet3!$AL$19</c:f>
              <c:strCache>
                <c:ptCount val="1"/>
                <c:pt idx="0">
                  <c:v>T1</c:v>
                </c:pt>
              </c:strCache>
            </c:strRef>
          </c:tx>
          <c:spPr>
            <a:ln w="31750">
              <a:solidFill>
                <a:schemeClr val="accent1"/>
              </a:solidFill>
            </a:ln>
          </c:spPr>
          <c:xVal>
            <c:numRef>
              <c:f>Sheet3!$AM$18:$AP$18</c:f>
              <c:numCache>
                <c:formatCode>General</c:formatCode>
                <c:ptCount val="4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</c:numCache>
            </c:numRef>
          </c:xVal>
          <c:yVal>
            <c:numRef>
              <c:f>Sheet3!$AM$19:$AP$19</c:f>
              <c:numCache>
                <c:formatCode>General</c:formatCode>
                <c:ptCount val="4"/>
                <c:pt idx="0">
                  <c:v>0</c:v>
                </c:pt>
                <c:pt idx="1">
                  <c:v>2.2266666666666701</c:v>
                </c:pt>
                <c:pt idx="2">
                  <c:v>3.44166666666667</c:v>
                </c:pt>
                <c:pt idx="3">
                  <c:v>9.0150000000000006</c:v>
                </c:pt>
              </c:numCache>
            </c:numRef>
          </c:yVal>
          <c:smooth val="0"/>
        </c:ser>
        <c:ser>
          <c:idx val="1"/>
          <c:order val="1"/>
          <c:tx>
            <c:strRef>
              <c:f>Sheet3!$AL$20</c:f>
              <c:strCache>
                <c:ptCount val="1"/>
                <c:pt idx="0">
                  <c:v>T2</c:v>
                </c:pt>
              </c:strCache>
            </c:strRef>
          </c:tx>
          <c:spPr>
            <a:ln w="31750">
              <a:solidFill>
                <a:srgbClr val="C00000"/>
              </a:solidFill>
            </a:ln>
          </c:spPr>
          <c:xVal>
            <c:numRef>
              <c:f>Sheet3!$AM$18:$AP$18</c:f>
              <c:numCache>
                <c:formatCode>General</c:formatCode>
                <c:ptCount val="4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</c:numCache>
            </c:numRef>
          </c:xVal>
          <c:yVal>
            <c:numRef>
              <c:f>Sheet3!$AM$20:$AP$20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1.680000000000001</c:v>
                </c:pt>
                <c:pt idx="3">
                  <c:v>4.0616666666666701</c:v>
                </c:pt>
              </c:numCache>
            </c:numRef>
          </c:yVal>
          <c:smooth val="0"/>
        </c:ser>
        <c:ser>
          <c:idx val="3"/>
          <c:order val="2"/>
          <c:tx>
            <c:strRef>
              <c:f>Sheet3!$AL$22</c:f>
              <c:strCache>
                <c:ptCount val="1"/>
                <c:pt idx="0">
                  <c:v>T4</c:v>
                </c:pt>
              </c:strCache>
            </c:strRef>
          </c:tx>
          <c:spPr>
            <a:ln w="31750">
              <a:solidFill>
                <a:schemeClr val="tx1"/>
              </a:solidFill>
            </a:ln>
          </c:spPr>
          <c:xVal>
            <c:numRef>
              <c:f>Sheet3!$AM$18:$AP$18</c:f>
              <c:numCache>
                <c:formatCode>General</c:formatCode>
                <c:ptCount val="4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</c:numCache>
            </c:numRef>
          </c:xVal>
          <c:yVal>
            <c:numRef>
              <c:f>Sheet3!$AM$22:$AP$22</c:f>
              <c:numCache>
                <c:formatCode>General</c:formatCode>
                <c:ptCount val="4"/>
                <c:pt idx="0">
                  <c:v>0</c:v>
                </c:pt>
                <c:pt idx="1">
                  <c:v>0.48000000000000026</c:v>
                </c:pt>
                <c:pt idx="2">
                  <c:v>2.4</c:v>
                </c:pt>
                <c:pt idx="3">
                  <c:v>3.54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2020544"/>
        <c:axId val="142021120"/>
      </c:scatterChart>
      <c:valAx>
        <c:axId val="14202054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600"/>
                </a:pPr>
                <a:r>
                  <a:rPr lang="en-US" sz="1600"/>
                  <a:t>Weeks of experiment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spPr>
          <a:ln w="25400">
            <a:solidFill>
              <a:sysClr val="windowText" lastClr="000000"/>
            </a:solidFill>
          </a:ln>
        </c:spPr>
        <c:crossAx val="142021120"/>
        <c:crosses val="autoZero"/>
        <c:crossBetween val="midCat"/>
      </c:valAx>
      <c:valAx>
        <c:axId val="142021120"/>
        <c:scaling>
          <c:orientation val="minMax"/>
        </c:scaling>
        <c:delete val="0"/>
        <c:axPos val="l"/>
        <c:title>
          <c:tx>
            <c:rich>
              <a:bodyPr/>
              <a:lstStyle/>
              <a:p>
                <a:pPr>
                  <a:defRPr sz="1600"/>
                </a:pPr>
                <a:r>
                  <a:rPr lang="en-US" sz="1600"/>
                  <a:t>Percent cumulative mortality (%)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spPr>
          <a:ln w="25400">
            <a:solidFill>
              <a:sysClr val="windowText" lastClr="000000"/>
            </a:solidFill>
          </a:ln>
        </c:spPr>
        <c:crossAx val="142020544"/>
        <c:crosses val="autoZero"/>
        <c:crossBetween val="midCat"/>
      </c:valAx>
      <c:spPr>
        <a:noFill/>
        <a:ln w="25400">
          <a:noFill/>
        </a:ln>
      </c:spPr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08705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r">
              <a:defRPr sz="1200"/>
            </a:lvl1pPr>
          </a:lstStyle>
          <a:p>
            <a:fld id="{C5A20EB2-A9D2-4874-844B-4C3C19F409BE}" type="datetimeFigureOut">
              <a:rPr lang="en-GB" smtClean="0"/>
              <a:t>23/01/2013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08705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r">
              <a:defRPr sz="1200"/>
            </a:lvl1pPr>
          </a:lstStyle>
          <a:p>
            <a:fld id="{8E0FFC72-AE54-4C1E-A002-B8FB076848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88494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08705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r">
              <a:defRPr sz="1200"/>
            </a:lvl1pPr>
          </a:lstStyle>
          <a:p>
            <a:fld id="{7E702D75-617F-4A7F-9B25-0443141ADF92}" type="datetimeFigureOut">
              <a:rPr lang="en-US" smtClean="0"/>
              <a:pPr/>
              <a:t>23-Jan-13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6975" y="701675"/>
            <a:ext cx="4683125" cy="3511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936" tIns="46968" rIns="93936" bIns="46968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7708" y="4447461"/>
            <a:ext cx="5661660" cy="4213384"/>
          </a:xfrm>
          <a:prstGeom prst="rect">
            <a:avLst/>
          </a:prstGeom>
        </p:spPr>
        <p:txBody>
          <a:bodyPr vert="horz" lIns="93936" tIns="46968" rIns="93936" bIns="4696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08705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r">
              <a:defRPr sz="1200"/>
            </a:lvl1pPr>
          </a:lstStyle>
          <a:p>
            <a:fld id="{3CE0A9F8-CA76-48DB-B08F-595198926BC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91719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113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63233" indent="-293551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74204" indent="-234841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43885" indent="-234841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113567" indent="-234841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83249" indent="-23484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3052930" indent="-23484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522612" indent="-23484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992293" indent="-23484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60316FF-C55F-4072-875D-0FA5904E854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63233" indent="-293551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74204" indent="-234841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43885" indent="-234841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113567" indent="-234841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83249" indent="-23484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3052930" indent="-23484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522612" indent="-23484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992293" indent="-23484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8FC0D80-9CB1-4F56-B54A-FC4B4643DBE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63233" indent="-293551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74204" indent="-234841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43885" indent="-234841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113567" indent="-234841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83249" indent="-23484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3052930" indent="-23484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522612" indent="-23484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992293" indent="-23484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44973B6-0A58-46AC-BA6C-C7410E454AD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63233" indent="-293551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74204" indent="-234841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43885" indent="-234841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113567" indent="-234841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83249" indent="-23484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3052930" indent="-23484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522612" indent="-23484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992293" indent="-23484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13940A0-F4B6-45B6-ABD2-E77706EB072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63233" indent="-293551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74204" indent="-234841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43885" indent="-234841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113567" indent="-234841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83249" indent="-23484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3052930" indent="-23484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522612" indent="-23484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992293" indent="-23484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C504928-8851-4CE6-9CA4-2108C00FBF5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17</a:t>
            </a:fld>
            <a:endParaRPr 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18</a:t>
            </a:fld>
            <a:endParaRPr 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19</a:t>
            </a:fld>
            <a:endParaRPr 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>
                <a:solidFill>
                  <a:prstClr val="black"/>
                </a:solidFill>
              </a:rPr>
              <a:pPr/>
              <a:t>21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1130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>
                <a:solidFill>
                  <a:prstClr val="black"/>
                </a:solidFill>
              </a:rPr>
              <a:pPr/>
              <a:t>22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113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61130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61130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>
                <a:solidFill>
                  <a:prstClr val="black"/>
                </a:solidFill>
              </a:rPr>
              <a:pPr/>
              <a:t>25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1130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61130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61130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61130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61130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61130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61130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61130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6113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63233" indent="-293551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74204" indent="-234841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43885" indent="-234841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113567" indent="-234841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83249" indent="-23484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3052930" indent="-23484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522612" indent="-23484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992293" indent="-23484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ABAEF5C-58E6-46CB-8062-C6FD543E524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61130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61130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>
                <a:solidFill>
                  <a:prstClr val="black"/>
                </a:solidFill>
              </a:rPr>
              <a:pPr/>
              <a:t>36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1130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>
                <a:solidFill>
                  <a:prstClr val="black"/>
                </a:solidFill>
              </a:rPr>
              <a:pPr/>
              <a:t>37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1130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>
                <a:solidFill>
                  <a:prstClr val="black"/>
                </a:solidFill>
              </a:rPr>
              <a:pPr/>
              <a:t>38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1130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>
                <a:solidFill>
                  <a:prstClr val="black"/>
                </a:solidFill>
              </a:rPr>
              <a:pPr/>
              <a:t>39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1130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>
                <a:solidFill>
                  <a:prstClr val="black"/>
                </a:solidFill>
              </a:rPr>
              <a:pPr/>
              <a:t>40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1130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>
                <a:solidFill>
                  <a:prstClr val="black"/>
                </a:solidFill>
              </a:rPr>
              <a:pPr/>
              <a:t>41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1130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61130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6113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63233" indent="-293551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74204" indent="-234841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43885" indent="-234841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113567" indent="-234841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83249" indent="-23484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3052930" indent="-23484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522612" indent="-23484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992293" indent="-23484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4D0BFAD-12B3-4347-A69A-F4BA8326EF0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>
                <a:solidFill>
                  <a:prstClr val="black"/>
                </a:solidFill>
              </a:rPr>
              <a:pPr/>
              <a:t>44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1130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>
                <a:solidFill>
                  <a:prstClr val="black"/>
                </a:solidFill>
              </a:rPr>
              <a:pPr/>
              <a:t>45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1130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>
                <a:solidFill>
                  <a:prstClr val="black"/>
                </a:solidFill>
              </a:rPr>
              <a:pPr/>
              <a:t>46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1130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>
                <a:solidFill>
                  <a:prstClr val="black"/>
                </a:solidFill>
              </a:rPr>
              <a:pPr/>
              <a:t>47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1130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>
                <a:solidFill>
                  <a:prstClr val="black"/>
                </a:solidFill>
              </a:rPr>
              <a:pPr/>
              <a:t>48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1130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61130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>
                <a:solidFill>
                  <a:prstClr val="black"/>
                </a:solidFill>
              </a:rPr>
              <a:pPr/>
              <a:t>50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1130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>
                <a:solidFill>
                  <a:prstClr val="black"/>
                </a:solidFill>
              </a:rPr>
              <a:pPr/>
              <a:t>51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1130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611309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55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6113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63233" indent="-293551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74204" indent="-234841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43885" indent="-234841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113567" indent="-234841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83249" indent="-23484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3052930" indent="-23484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522612" indent="-23484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992293" indent="-23484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1A466C3-5ACD-4536-97D0-964E1DA5CF3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56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611309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>
                <a:solidFill>
                  <a:prstClr val="black"/>
                </a:solidFill>
              </a:rPr>
              <a:pPr/>
              <a:t>57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11309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58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611309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>
                <a:solidFill>
                  <a:prstClr val="black"/>
                </a:solidFill>
              </a:rPr>
              <a:pPr/>
              <a:t>59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11309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>
                <a:solidFill>
                  <a:prstClr val="black"/>
                </a:solidFill>
              </a:rPr>
              <a:pPr/>
              <a:t>60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11309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>
                <a:solidFill>
                  <a:prstClr val="black"/>
                </a:solidFill>
              </a:rPr>
              <a:pPr/>
              <a:t>61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11309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>
                <a:solidFill>
                  <a:prstClr val="black"/>
                </a:solidFill>
              </a:rPr>
              <a:pPr/>
              <a:t>62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113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 userDrawn="1"/>
        </p:nvGrpSpPr>
        <p:grpSpPr>
          <a:xfrm>
            <a:off x="2327818" y="5987973"/>
            <a:ext cx="3943348" cy="605913"/>
            <a:chOff x="2762252" y="6096000"/>
            <a:chExt cx="3943348" cy="605913"/>
          </a:xfrm>
        </p:grpSpPr>
        <p:pic>
          <p:nvPicPr>
            <p:cNvPr id="13" name="Picture 12"/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97440" y="6229915"/>
              <a:ext cx="1108160" cy="338083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57600" y="6276539"/>
              <a:ext cx="1561392" cy="244834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62252" y="6096000"/>
              <a:ext cx="511263" cy="605913"/>
            </a:xfrm>
            <a:prstGeom prst="rect">
              <a:avLst/>
            </a:prstGeom>
          </p:spPr>
        </p:pic>
      </p:grpSp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1371600" y="1752600"/>
            <a:ext cx="6629400" cy="11430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 sz="4800"/>
            </a:lvl1pPr>
          </a:lstStyle>
          <a:p>
            <a:pPr lvl="0"/>
            <a:r>
              <a:rPr lang="en-US" dirty="0" smtClean="0"/>
              <a:t>Title of presentation here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2130425" y="3581400"/>
            <a:ext cx="4575175" cy="12192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/>
            </a:lvl1pPr>
            <a:lvl2pPr marL="411480" indent="0">
              <a:buNone/>
              <a:defRPr/>
            </a:lvl2pPr>
            <a:lvl3pPr marL="777240" indent="0">
              <a:buNone/>
              <a:defRPr/>
            </a:lvl3pPr>
            <a:lvl4pPr marL="1051560" indent="0">
              <a:buNone/>
              <a:defRPr/>
            </a:lvl4pPr>
          </a:lstStyle>
          <a:p>
            <a:pPr lvl="0"/>
            <a:r>
              <a:rPr lang="en-US" dirty="0" smtClean="0"/>
              <a:t>Name(s) of presenter(s)</a:t>
            </a:r>
            <a:br>
              <a:rPr lang="en-US" dirty="0" smtClean="0"/>
            </a:br>
            <a:r>
              <a:rPr lang="en-US" dirty="0" smtClean="0"/>
              <a:t>Organizational affiliation</a:t>
            </a:r>
            <a:br>
              <a:rPr lang="en-US" dirty="0" smtClean="0"/>
            </a:br>
            <a:r>
              <a:rPr lang="en-US" dirty="0" smtClean="0"/>
              <a:t>Event name, place and dates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31048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686800" y="6400800"/>
            <a:ext cx="685800" cy="396240"/>
          </a:xfrm>
        </p:spPr>
        <p:txBody>
          <a:bodyPr/>
          <a:lstStyle/>
          <a:p>
            <a:fld id="{47C198E2-3EBB-4273-84A1-D23D84FB3518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457200" y="2514600"/>
            <a:ext cx="7772400" cy="4038600"/>
          </a:xfrm>
          <a:prstGeom prst="rect">
            <a:avLst/>
          </a:prstGeom>
        </p:spPr>
        <p:txBody>
          <a:bodyPr/>
          <a:lstStyle>
            <a:lvl1pPr>
              <a:buClr>
                <a:srgbClr val="712123"/>
              </a:buClr>
              <a:defRPr sz="2800"/>
            </a:lvl1pPr>
            <a:lvl2pPr>
              <a:buClr>
                <a:srgbClr val="712123"/>
              </a:buClr>
              <a:defRPr sz="2800"/>
            </a:lvl2pPr>
            <a:lvl3pPr>
              <a:buClr>
                <a:srgbClr val="712123"/>
              </a:buClr>
              <a:defRPr sz="2400"/>
            </a:lvl3pPr>
            <a:lvl4pPr>
              <a:buClr>
                <a:srgbClr val="712123"/>
              </a:buClr>
              <a:defRPr sz="2000"/>
            </a:lvl4pPr>
            <a:lvl5pPr>
              <a:buClr>
                <a:srgbClr val="712123"/>
              </a:buCl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295400"/>
            <a:ext cx="7620000" cy="1143000"/>
          </a:xfrm>
          <a:prstGeom prst="rect">
            <a:avLst/>
          </a:prstGeom>
        </p:spPr>
        <p:txBody>
          <a:bodyPr/>
          <a:lstStyle>
            <a:lvl1pPr marL="114300" indent="0" algn="l">
              <a:buNone/>
              <a:defRPr sz="4800"/>
            </a:lvl1pPr>
          </a:lstStyle>
          <a:p>
            <a:pPr lvl="0"/>
            <a:r>
              <a:rPr lang="en-US" dirty="0" smtClean="0"/>
              <a:t>Title of presentation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65892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371600"/>
            <a:ext cx="76200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Use pictures</a:t>
            </a: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4876801" y="1371600"/>
            <a:ext cx="4267200" cy="548640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3311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143000"/>
            <a:ext cx="76200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For graphs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198E2-3EBB-4273-84A1-D23D84FB3518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Chart Placeholder 4"/>
          <p:cNvSpPr>
            <a:spLocks noGrp="1"/>
          </p:cNvSpPr>
          <p:nvPr>
            <p:ph type="chart" sz="quarter" idx="11" hasCustomPrompt="1"/>
          </p:nvPr>
        </p:nvSpPr>
        <p:spPr>
          <a:xfrm>
            <a:off x="457200" y="2438400"/>
            <a:ext cx="7543800" cy="3886200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114300" indent="0">
              <a:buNone/>
              <a:defRPr/>
            </a:lvl1pPr>
          </a:lstStyle>
          <a:p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09728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95400"/>
            <a:ext cx="76200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For tables use this format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198E2-3EBB-4273-84A1-D23D84FB3518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2"/>
          </p:nvPr>
        </p:nvSpPr>
        <p:spPr>
          <a:xfrm>
            <a:off x="457200" y="2667000"/>
            <a:ext cx="7620000" cy="3733800"/>
          </a:xfrm>
          <a:prstGeom prst="rect">
            <a:avLst/>
          </a:prstGeom>
        </p:spPr>
        <p:txBody>
          <a:bodyPr/>
          <a:lstStyle>
            <a:lvl1pPr marL="114300" indent="0">
              <a:buNone/>
              <a:defRPr/>
            </a:lvl1pPr>
          </a:lstStyle>
          <a:p>
            <a:r>
              <a:rPr lang="en-US" smtClean="0"/>
              <a:t>Click icon to add table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98449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dr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0" y="2057400"/>
            <a:ext cx="9144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 smtClean="0">
                <a:solidFill>
                  <a:srgbClr val="156734"/>
                </a:solidFill>
              </a:rPr>
              <a:t>Africa Research in Sustainable Intensification for the Next Generation</a:t>
            </a:r>
          </a:p>
          <a:p>
            <a:pPr algn="ctr"/>
            <a:r>
              <a:rPr lang="en-US" sz="4400" dirty="0" smtClean="0">
                <a:solidFill>
                  <a:srgbClr val="156734"/>
                </a:solidFill>
              </a:rPr>
              <a:t>africa-rising.net</a:t>
            </a:r>
            <a:endParaRPr lang="en-US" sz="4400" b="1" i="1" dirty="0">
              <a:solidFill>
                <a:srgbClr val="156734"/>
              </a:solidFill>
            </a:endParaRPr>
          </a:p>
        </p:txBody>
      </p:sp>
      <p:pic>
        <p:nvPicPr>
          <p:cNvPr id="17" name="Picture 16" descr="AR_Global_partners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33550" y="5534025"/>
            <a:ext cx="5676900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0098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76200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7620000" cy="4191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/>
          <a:lstStyle/>
          <a:p>
            <a:fld id="{1CEF607B-A47E-422C-9BEF-122CCDB7C526}" type="datetime1">
              <a:rPr lang="en-US" smtClean="0">
                <a:solidFill>
                  <a:prstClr val="black"/>
                </a:solidFill>
              </a:rPr>
              <a:pPr/>
              <a:t>23-Jan-13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Contract Review Seminar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8200" y="5648960"/>
            <a:ext cx="685800" cy="396240"/>
          </a:xfrm>
          <a:prstGeom prst="bracketPair">
            <a:avLst>
              <a:gd name="adj" fmla="val 17949"/>
            </a:avLst>
          </a:prstGeom>
        </p:spPr>
        <p:txBody>
          <a:bodyPr/>
          <a:lstStyle>
            <a:lvl1pPr>
              <a:defRPr sz="1100"/>
            </a:lvl1pPr>
          </a:lstStyle>
          <a:p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44387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269E3E-A74F-41F4-BE17-4D96E08C1860}" type="datetimeFigureOut">
              <a:rPr lang="en-US"/>
              <a:pPr>
                <a:defRPr/>
              </a:pPr>
              <a:t>23-Jan-13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894ED-C651-4565-854D-71701B061F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355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D57615"/>
                </a:solidFill>
                <a:latin typeface="Gill Sans MT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FBB98B-92D2-464D-AAA6-7521ABB7C349}" type="datetime1">
              <a:rPr lang="en-US"/>
              <a:pPr>
                <a:defRPr/>
              </a:pPr>
              <a:t>23-Jan-13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04503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tint val="90000"/>
              </a:schemeClr>
            </a:gs>
            <a:gs pos="100000">
              <a:schemeClr val="bg1">
                <a:shade val="100000"/>
                <a:satMod val="115000"/>
              </a:schemeClr>
            </a:gs>
            <a:gs pos="100000">
              <a:schemeClr val="bg1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400800"/>
            <a:ext cx="609600" cy="396240"/>
          </a:xfrm>
          <a:prstGeom prst="bracketPair">
            <a:avLst>
              <a:gd name="adj" fmla="val 17949"/>
            </a:avLst>
          </a:prstGeom>
        </p:spPr>
        <p:txBody>
          <a:bodyPr/>
          <a:lstStyle/>
          <a:p>
            <a:fld id="{47C198E2-3EBB-4273-84A1-D23D84FB3518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76200"/>
            <a:ext cx="9144000" cy="1204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872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2" r:id="rId7"/>
    <p:sldLayoutId id="2147483675" r:id="rId8"/>
    <p:sldLayoutId id="2147483676" r:id="rId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n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5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36.e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0" y="990600"/>
            <a:ext cx="9144000" cy="762000"/>
          </a:xfrm>
          <a:solidFill>
            <a:srgbClr val="CCFF33"/>
          </a:solidFill>
        </p:spPr>
        <p:txBody>
          <a:bodyPr/>
          <a:lstStyle/>
          <a:p>
            <a:r>
              <a:rPr lang="en-US" sz="4000" b="1" dirty="0" smtClean="0"/>
              <a:t>Africa RISING Program</a:t>
            </a:r>
            <a:endParaRPr lang="en-US" sz="4000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1676400"/>
            <a:ext cx="8583612" cy="426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828329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14400"/>
            <a:ext cx="9144000" cy="685800"/>
          </a:xfrm>
          <a:solidFill>
            <a:srgbClr val="CCFF33"/>
          </a:solidFill>
        </p:spPr>
        <p:txBody>
          <a:bodyPr>
            <a:normAutofit fontScale="90000"/>
          </a:bodyPr>
          <a:lstStyle/>
          <a:p>
            <a:pPr algn="ctr"/>
            <a:r>
              <a:rPr lang="en-GB" dirty="0" smtClean="0"/>
              <a:t>Research design: hypotheses</a:t>
            </a:r>
            <a:br>
              <a:rPr lang="en-GB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0"/>
            <a:ext cx="7620000" cy="4648200"/>
          </a:xfrm>
        </p:spPr>
        <p:txBody>
          <a:bodyPr>
            <a:normAutofit/>
          </a:bodyPr>
          <a:lstStyle/>
          <a:p>
            <a:r>
              <a:rPr lang="en-US" b="1" dirty="0" smtClean="0"/>
              <a:t>Integration:</a:t>
            </a:r>
            <a:r>
              <a:rPr lang="en-US" dirty="0" smtClean="0"/>
              <a:t> Integrating technological components into sustainably intensive systems is more beneficial to small holder farmers than single components</a:t>
            </a:r>
          </a:p>
          <a:p>
            <a:endParaRPr lang="en-US" dirty="0" smtClean="0"/>
          </a:p>
          <a:p>
            <a:r>
              <a:rPr lang="en-US" b="1" dirty="0" smtClean="0"/>
              <a:t>Adoption:</a:t>
            </a:r>
            <a:r>
              <a:rPr lang="en-US" dirty="0" smtClean="0"/>
              <a:t> Integrating technological components into sustainably intensive systems stimulates adoption </a:t>
            </a:r>
          </a:p>
          <a:p>
            <a:endParaRPr lang="en-US" dirty="0" smtClean="0"/>
          </a:p>
          <a:p>
            <a:r>
              <a:rPr lang="en-US" b="1" dirty="0" smtClean="0"/>
              <a:t>Trade-off:</a:t>
            </a:r>
            <a:r>
              <a:rPr lang="en-US" dirty="0" smtClean="0"/>
              <a:t>  Offering interventions tailored to the context specific conditions lowers environmental damage</a:t>
            </a:r>
          </a:p>
          <a:p>
            <a:endParaRPr lang="en-US" dirty="0" smtClean="0"/>
          </a:p>
          <a:p>
            <a:r>
              <a:rPr lang="en-US" b="1" dirty="0" smtClean="0"/>
              <a:t>Scalability</a:t>
            </a:r>
            <a:r>
              <a:rPr lang="en-US" dirty="0" smtClean="0"/>
              <a:t>: Agricultural interventions  tailored to local context specific conditions are scalable to other settings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1147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38200"/>
            <a:ext cx="9144000" cy="609600"/>
          </a:xfrm>
          <a:solidFill>
            <a:srgbClr val="CCFF33"/>
          </a:solidFill>
        </p:spPr>
        <p:txBody>
          <a:bodyPr/>
          <a:lstStyle/>
          <a:p>
            <a:pPr algn="ctr"/>
            <a:r>
              <a:rPr lang="en-GB" dirty="0" smtClean="0"/>
              <a:t>Research outputs</a:t>
            </a:r>
            <a:endParaRPr lang="en-US" dirty="0"/>
          </a:p>
        </p:txBody>
      </p:sp>
      <p:sp>
        <p:nvSpPr>
          <p:cNvPr id="4" name="Rectangle 3"/>
          <p:cNvSpPr txBox="1">
            <a:spLocks noGrp="1" noChangeArrowheads="1"/>
          </p:cNvSpPr>
          <p:nvPr>
            <p:ph idx="1"/>
          </p:nvPr>
        </p:nvSpPr>
        <p:spPr bwMode="auto">
          <a:xfrm>
            <a:off x="533400" y="1981200"/>
            <a:ext cx="76200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indent="-342900" eaLnBrk="0" hangingPunct="0">
              <a:lnSpc>
                <a:spcPct val="90000"/>
              </a:lnSpc>
              <a:buFontTx/>
              <a:buChar char="•"/>
            </a:pPr>
            <a:r>
              <a:rPr lang="en-ZA" sz="2800" dirty="0" smtClean="0"/>
              <a:t>Situation analysis and program synthesis</a:t>
            </a:r>
          </a:p>
          <a:p>
            <a:pPr indent="-342900" eaLnBrk="0" hangingPunct="0">
              <a:lnSpc>
                <a:spcPct val="90000"/>
              </a:lnSpc>
              <a:buFontTx/>
              <a:buChar char="•"/>
            </a:pPr>
            <a:endParaRPr lang="en-ZA" sz="2800" dirty="0" smtClean="0"/>
          </a:p>
          <a:p>
            <a:pPr indent="-342900" eaLnBrk="0" hangingPunct="0">
              <a:lnSpc>
                <a:spcPct val="90000"/>
              </a:lnSpc>
              <a:buFontTx/>
              <a:buChar char="•"/>
            </a:pPr>
            <a:r>
              <a:rPr lang="en-ZA" sz="2800" dirty="0" smtClean="0"/>
              <a:t>Integrated Systems Improvement</a:t>
            </a:r>
          </a:p>
          <a:p>
            <a:pPr indent="-342900" eaLnBrk="0" hangingPunct="0">
              <a:lnSpc>
                <a:spcPct val="90000"/>
              </a:lnSpc>
              <a:buFontTx/>
              <a:buChar char="•"/>
            </a:pPr>
            <a:endParaRPr lang="en-US" sz="2800" dirty="0" smtClean="0"/>
          </a:p>
          <a:p>
            <a:pPr indent="-342900" eaLnBrk="0" hangingPunct="0">
              <a:lnSpc>
                <a:spcPct val="90000"/>
              </a:lnSpc>
              <a:buFontTx/>
              <a:buChar char="•"/>
            </a:pPr>
            <a:r>
              <a:rPr lang="en-ZA" sz="2800" dirty="0" smtClean="0"/>
              <a:t>Scaling and delivery of integrated innovation</a:t>
            </a:r>
          </a:p>
          <a:p>
            <a:pPr indent="-342900" eaLnBrk="0" hangingPunct="0">
              <a:lnSpc>
                <a:spcPct val="90000"/>
              </a:lnSpc>
              <a:buFontTx/>
              <a:buChar char="•"/>
            </a:pPr>
            <a:endParaRPr lang="en-US" sz="2800" dirty="0"/>
          </a:p>
          <a:p>
            <a:pPr indent="-342900" eaLnBrk="0" hangingPunct="0">
              <a:lnSpc>
                <a:spcPct val="90000"/>
              </a:lnSpc>
              <a:buFontTx/>
              <a:buChar char="•"/>
            </a:pPr>
            <a:r>
              <a:rPr lang="en-US" sz="2800" dirty="0" smtClean="0"/>
              <a:t>Monitoring and evaluation</a:t>
            </a:r>
            <a:endParaRPr lang="en-GB" sz="2800" dirty="0"/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endParaRPr lang="en-GB" sz="2800" dirty="0"/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GB" sz="2400" dirty="0"/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124483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96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53726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96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/>
          <p:nvPr/>
        </p:nvSpPr>
        <p:spPr>
          <a:xfrm>
            <a:off x="4876800" y="457200"/>
            <a:ext cx="3810000" cy="3429000"/>
          </a:xfrm>
          <a:prstGeom prst="wedgeRoundRectCallout">
            <a:avLst>
              <a:gd name="adj1" fmla="val -75765"/>
              <a:gd name="adj2" fmla="val 11478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124" name="Rectangle 1"/>
          <p:cNvSpPr>
            <a:spLocks noChangeArrowheads="1"/>
          </p:cNvSpPr>
          <p:nvPr/>
        </p:nvSpPr>
        <p:spPr bwMode="auto">
          <a:xfrm>
            <a:off x="5029200" y="609600"/>
            <a:ext cx="3657600" cy="317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b="1"/>
              <a:t>Research output 1:</a:t>
            </a:r>
            <a:r>
              <a:rPr lang="en-US" sz="2000"/>
              <a:t> </a:t>
            </a:r>
            <a:r>
              <a:rPr lang="en-US" sz="2000" u="sng"/>
              <a:t>Situation Analysis and Programme-wide Synthesis</a:t>
            </a:r>
            <a:r>
              <a:rPr lang="en-US" sz="2000"/>
              <a:t>. Includes the activities that are necessary to ensure that project activities are able to </a:t>
            </a:r>
            <a:r>
              <a:rPr lang="en-US" sz="2000" b="1"/>
              <a:t>characterise</a:t>
            </a:r>
            <a:r>
              <a:rPr lang="en-US" sz="2000"/>
              <a:t> and </a:t>
            </a:r>
            <a:r>
              <a:rPr lang="en-US" sz="2000" b="1"/>
              <a:t>stratify</a:t>
            </a:r>
            <a:r>
              <a:rPr lang="en-US" sz="2000"/>
              <a:t> target communities effectively so that promising interventions are identified and inappropriate interventions rejected.</a:t>
            </a:r>
          </a:p>
        </p:txBody>
      </p:sp>
    </p:spTree>
    <p:extLst>
      <p:ext uri="{BB962C8B-B14F-4D97-AF65-F5344CB8AC3E}">
        <p14:creationId xmlns:p14="http://schemas.microsoft.com/office/powerpoint/2010/main" val="12250856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7463" y="0"/>
            <a:ext cx="92964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/>
          <p:nvPr/>
        </p:nvSpPr>
        <p:spPr>
          <a:xfrm>
            <a:off x="228600" y="228600"/>
            <a:ext cx="4114800" cy="4343400"/>
          </a:xfrm>
          <a:prstGeom prst="wedgeRoundRectCallout">
            <a:avLst>
              <a:gd name="adj1" fmla="val 60755"/>
              <a:gd name="adj2" fmla="val 3334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148" name="Rectangle 3"/>
          <p:cNvSpPr>
            <a:spLocks noChangeArrowheads="1"/>
          </p:cNvSpPr>
          <p:nvPr/>
        </p:nvSpPr>
        <p:spPr bwMode="auto">
          <a:xfrm>
            <a:off x="381000" y="401638"/>
            <a:ext cx="3962400" cy="409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b="1"/>
              <a:t>Research output 2:</a:t>
            </a:r>
            <a:r>
              <a:rPr lang="en-US" sz="2000"/>
              <a:t> </a:t>
            </a:r>
            <a:r>
              <a:rPr lang="en-US" sz="2000" u="sng"/>
              <a:t>Integrated Systems Improvement</a:t>
            </a:r>
            <a:r>
              <a:rPr lang="en-US" sz="2000"/>
              <a:t>. This output is delivered via a broad approach of participatory technology development and / or identification. This requires projects to allow for the identification of </a:t>
            </a:r>
            <a:r>
              <a:rPr lang="en-US" sz="2000" b="1"/>
              <a:t>existing sound practices</a:t>
            </a:r>
            <a:r>
              <a:rPr lang="en-US" sz="2000"/>
              <a:t> within communities that might be more widely propagated, the adaptation of these and other, </a:t>
            </a:r>
            <a:r>
              <a:rPr lang="en-US" sz="2000" b="1"/>
              <a:t>exogenous innovations </a:t>
            </a:r>
            <a:r>
              <a:rPr lang="en-US" sz="2000"/>
              <a:t>and the more effective </a:t>
            </a:r>
            <a:r>
              <a:rPr lang="en-US" sz="2000" b="1"/>
              <a:t>combination</a:t>
            </a:r>
            <a:r>
              <a:rPr lang="en-US" sz="2000"/>
              <a:t> of innovations from multiple sources.</a:t>
            </a:r>
          </a:p>
        </p:txBody>
      </p:sp>
    </p:spTree>
    <p:extLst>
      <p:ext uri="{BB962C8B-B14F-4D97-AF65-F5344CB8AC3E}">
        <p14:creationId xmlns:p14="http://schemas.microsoft.com/office/powerpoint/2010/main" val="4170555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96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/>
          <p:nvPr/>
        </p:nvSpPr>
        <p:spPr>
          <a:xfrm>
            <a:off x="5486400" y="214313"/>
            <a:ext cx="3505200" cy="5338762"/>
          </a:xfrm>
          <a:prstGeom prst="wedgeRoundRectCallout">
            <a:avLst>
              <a:gd name="adj1" fmla="val -70857"/>
              <a:gd name="adj2" fmla="val 21553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172" name="Rectangle 3"/>
          <p:cNvSpPr>
            <a:spLocks noChangeArrowheads="1"/>
          </p:cNvSpPr>
          <p:nvPr/>
        </p:nvSpPr>
        <p:spPr bwMode="auto">
          <a:xfrm>
            <a:off x="5638800" y="228600"/>
            <a:ext cx="3200400" cy="532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b="1"/>
              <a:t>Research output 3:</a:t>
            </a:r>
            <a:r>
              <a:rPr lang="en-US" sz="2000"/>
              <a:t> </a:t>
            </a:r>
            <a:r>
              <a:rPr lang="en-US" sz="2000" u="sng"/>
              <a:t>Scaling and Delivery of Integrated Innovation</a:t>
            </a:r>
            <a:r>
              <a:rPr lang="en-US" sz="2000"/>
              <a:t>. The first two outputs will generate integrated technology combinations that are more </a:t>
            </a:r>
            <a:r>
              <a:rPr lang="en-US" sz="2000" b="1"/>
              <a:t>effectively targeted </a:t>
            </a:r>
            <a:r>
              <a:rPr lang="en-US" sz="2000"/>
              <a:t>on farmer’s real development needs. This third output recognises that, even where such technology combinations can be identified, the </a:t>
            </a:r>
            <a:r>
              <a:rPr lang="en-US" sz="2000" b="1"/>
              <a:t>approaches used for scaling them out </a:t>
            </a:r>
            <a:r>
              <a:rPr lang="en-US" sz="2000"/>
              <a:t>may not always be effective and seeks to redress this shortcoming.</a:t>
            </a:r>
          </a:p>
        </p:txBody>
      </p:sp>
    </p:spTree>
    <p:extLst>
      <p:ext uri="{BB962C8B-B14F-4D97-AF65-F5344CB8AC3E}">
        <p14:creationId xmlns:p14="http://schemas.microsoft.com/office/powerpoint/2010/main" val="665833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96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/>
          <p:nvPr/>
        </p:nvSpPr>
        <p:spPr>
          <a:xfrm>
            <a:off x="5486400" y="214313"/>
            <a:ext cx="3352800" cy="1952625"/>
          </a:xfrm>
          <a:prstGeom prst="wedgeRoundRectCallout">
            <a:avLst>
              <a:gd name="adj1" fmla="val -73496"/>
              <a:gd name="adj2" fmla="val -39592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196" name="Rectangle 3"/>
          <p:cNvSpPr>
            <a:spLocks noChangeArrowheads="1"/>
          </p:cNvSpPr>
          <p:nvPr/>
        </p:nvSpPr>
        <p:spPr bwMode="auto">
          <a:xfrm>
            <a:off x="5638800" y="228600"/>
            <a:ext cx="320040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b="1"/>
              <a:t>Research output 4:</a:t>
            </a:r>
            <a:r>
              <a:rPr lang="en-US" sz="2000"/>
              <a:t> </a:t>
            </a:r>
            <a:r>
              <a:rPr lang="en-US" sz="2000" u="sng"/>
              <a:t>Integrated M and E Process</a:t>
            </a:r>
            <a:r>
              <a:rPr lang="en-US" sz="2000"/>
              <a:t>. The programme will aim to wrap the three process-oriented outputs in a firm M and E framework.</a:t>
            </a:r>
          </a:p>
        </p:txBody>
      </p:sp>
    </p:spTree>
    <p:extLst>
      <p:ext uri="{BB962C8B-B14F-4D97-AF65-F5344CB8AC3E}">
        <p14:creationId xmlns:p14="http://schemas.microsoft.com/office/powerpoint/2010/main" val="3860173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14400"/>
            <a:ext cx="9144000" cy="609600"/>
          </a:xfrm>
          <a:solidFill>
            <a:srgbClr val="CCFF33"/>
          </a:solidFill>
        </p:spPr>
        <p:txBody>
          <a:bodyPr/>
          <a:lstStyle/>
          <a:p>
            <a:pPr algn="ctr"/>
            <a:r>
              <a:rPr lang="en-GB" sz="3600" dirty="0" smtClean="0"/>
              <a:t>Research Output 1: Situation analysis</a:t>
            </a:r>
            <a:endParaRPr lang="en-US" sz="3600" dirty="0"/>
          </a:p>
        </p:txBody>
      </p:sp>
      <p:sp>
        <p:nvSpPr>
          <p:cNvPr id="4" name="Rectangle 3"/>
          <p:cNvSpPr txBox="1">
            <a:spLocks noGrp="1" noChangeArrowheads="1"/>
          </p:cNvSpPr>
          <p:nvPr>
            <p:ph idx="1"/>
          </p:nvPr>
        </p:nvSpPr>
        <p:spPr bwMode="auto">
          <a:xfrm>
            <a:off x="533400" y="1752600"/>
            <a:ext cx="76200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 fontScale="47500" lnSpcReduction="20000"/>
          </a:bodyPr>
          <a:lstStyle/>
          <a:p>
            <a:pPr indent="-342900" eaLnBrk="0" hangingPunct="0">
              <a:lnSpc>
                <a:spcPct val="90000"/>
              </a:lnSpc>
              <a:buFontTx/>
              <a:buChar char="•"/>
            </a:pPr>
            <a:r>
              <a:rPr lang="en-US" sz="2800" b="1" dirty="0" smtClean="0"/>
              <a:t>Activities</a:t>
            </a:r>
          </a:p>
          <a:p>
            <a:pPr indent="-342900" eaLnBrk="0" hangingPunct="0">
              <a:lnSpc>
                <a:spcPct val="90000"/>
              </a:lnSpc>
              <a:buFontTx/>
              <a:buChar char="•"/>
            </a:pPr>
            <a:endParaRPr lang="en-US" sz="2800" dirty="0"/>
          </a:p>
          <a:p>
            <a:pPr indent="-342900" eaLnBrk="0" hangingPunct="0">
              <a:lnSpc>
                <a:spcPct val="90000"/>
              </a:lnSpc>
              <a:buFontTx/>
              <a:buChar char="•"/>
            </a:pPr>
            <a:r>
              <a:rPr lang="en-US" sz="3800" dirty="0" smtClean="0"/>
              <a:t>Determine development domains (agro-ecological potential, market access, and population density)</a:t>
            </a:r>
          </a:p>
          <a:p>
            <a:pPr indent="-342900" eaLnBrk="0" hangingPunct="0">
              <a:lnSpc>
                <a:spcPct val="90000"/>
              </a:lnSpc>
              <a:buFontTx/>
              <a:buChar char="•"/>
            </a:pPr>
            <a:endParaRPr lang="en-ZA" sz="3800" dirty="0" smtClean="0"/>
          </a:p>
          <a:p>
            <a:pPr indent="-342900" eaLnBrk="0" hangingPunct="0">
              <a:lnSpc>
                <a:spcPct val="90000"/>
              </a:lnSpc>
              <a:buFontTx/>
              <a:buChar char="•"/>
            </a:pPr>
            <a:r>
              <a:rPr lang="en-ZA" sz="3800" dirty="0" smtClean="0"/>
              <a:t>Prioritize </a:t>
            </a:r>
            <a:r>
              <a:rPr lang="en-US" sz="3800" dirty="0" smtClean="0"/>
              <a:t>target areas (welfare, sustainability, farming systems, degradation, governments’ &amp; USAID priorities)</a:t>
            </a:r>
          </a:p>
          <a:p>
            <a:pPr indent="-342900" eaLnBrk="0" hangingPunct="0">
              <a:lnSpc>
                <a:spcPct val="90000"/>
              </a:lnSpc>
              <a:buFontTx/>
              <a:buChar char="•"/>
            </a:pPr>
            <a:endParaRPr lang="en-US" sz="3800" dirty="0" smtClean="0"/>
          </a:p>
          <a:p>
            <a:pPr indent="-342900" eaLnBrk="0" hangingPunct="0">
              <a:lnSpc>
                <a:spcPct val="90000"/>
              </a:lnSpc>
              <a:buFontTx/>
              <a:buChar char="•"/>
            </a:pPr>
            <a:r>
              <a:rPr lang="en-ZA" sz="3800" dirty="0" smtClean="0"/>
              <a:t>Develop farm household typologies</a:t>
            </a:r>
          </a:p>
          <a:p>
            <a:pPr indent="-342900" eaLnBrk="0" hangingPunct="0">
              <a:lnSpc>
                <a:spcPct val="90000"/>
              </a:lnSpc>
              <a:buFontTx/>
              <a:buChar char="•"/>
            </a:pPr>
            <a:endParaRPr lang="en-ZA" sz="3800" dirty="0" smtClean="0"/>
          </a:p>
          <a:p>
            <a:pPr indent="-342900" eaLnBrk="0" hangingPunct="0">
              <a:lnSpc>
                <a:spcPct val="90000"/>
              </a:lnSpc>
              <a:buFontTx/>
              <a:buChar char="•"/>
            </a:pPr>
            <a:r>
              <a:rPr lang="en-US" sz="3800" dirty="0" smtClean="0"/>
              <a:t>Identify entry points for pathways</a:t>
            </a:r>
          </a:p>
          <a:p>
            <a:pPr indent="-342900" eaLnBrk="0" hangingPunct="0">
              <a:lnSpc>
                <a:spcPct val="90000"/>
              </a:lnSpc>
              <a:buFontTx/>
              <a:buChar char="•"/>
            </a:pPr>
            <a:endParaRPr lang="en-US" sz="3800" dirty="0" smtClean="0"/>
          </a:p>
          <a:p>
            <a:pPr indent="-342900" eaLnBrk="0" hangingPunct="0">
              <a:lnSpc>
                <a:spcPct val="90000"/>
              </a:lnSpc>
              <a:buFontTx/>
              <a:buChar char="•"/>
            </a:pPr>
            <a:r>
              <a:rPr lang="en-US" sz="3800" dirty="0" smtClean="0"/>
              <a:t>Inventory of innovations</a:t>
            </a:r>
          </a:p>
          <a:p>
            <a:pPr indent="-342900" eaLnBrk="0" hangingPunct="0">
              <a:lnSpc>
                <a:spcPct val="90000"/>
              </a:lnSpc>
              <a:buFontTx/>
              <a:buChar char="•"/>
            </a:pPr>
            <a:endParaRPr lang="en-US" sz="3800" dirty="0" smtClean="0"/>
          </a:p>
          <a:p>
            <a:pPr indent="-342900" eaLnBrk="0" hangingPunct="0">
              <a:lnSpc>
                <a:spcPct val="90000"/>
              </a:lnSpc>
              <a:buFontTx/>
              <a:buChar char="•"/>
            </a:pPr>
            <a:r>
              <a:rPr lang="en-US" sz="3800" dirty="0" smtClean="0"/>
              <a:t>Ex-ante potential of innovations</a:t>
            </a:r>
          </a:p>
          <a:p>
            <a:pPr indent="-342900" eaLnBrk="0" hangingPunct="0">
              <a:lnSpc>
                <a:spcPct val="90000"/>
              </a:lnSpc>
              <a:buFontTx/>
              <a:buChar char="•"/>
            </a:pPr>
            <a:endParaRPr lang="en-US" sz="3800" dirty="0" smtClean="0"/>
          </a:p>
          <a:p>
            <a:pPr indent="-342900" eaLnBrk="0" hangingPunct="0">
              <a:lnSpc>
                <a:spcPct val="90000"/>
              </a:lnSpc>
              <a:buFontTx/>
              <a:buChar char="•"/>
            </a:pPr>
            <a:r>
              <a:rPr lang="en-ZA" sz="3800" dirty="0" smtClean="0"/>
              <a:t>Priority setting and planning for integrated systems improvement</a:t>
            </a:r>
          </a:p>
          <a:p>
            <a:pPr indent="-342900" eaLnBrk="0" hangingPunct="0">
              <a:lnSpc>
                <a:spcPct val="90000"/>
              </a:lnSpc>
              <a:buFontTx/>
              <a:buChar char="•"/>
            </a:pPr>
            <a:endParaRPr lang="en-ZA" sz="3800" dirty="0" smtClean="0"/>
          </a:p>
          <a:p>
            <a:pPr indent="-342900" eaLnBrk="0" hangingPunct="0">
              <a:lnSpc>
                <a:spcPct val="90000"/>
              </a:lnSpc>
              <a:buFontTx/>
              <a:buChar char="•"/>
            </a:pPr>
            <a:r>
              <a:rPr lang="en-US" sz="3800" dirty="0" smtClean="0"/>
              <a:t> Program-wide synthesis and co-learning</a:t>
            </a:r>
            <a:endParaRPr lang="en-US" sz="3800" dirty="0"/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None/>
            </a:pPr>
            <a:endParaRPr lang="en-GB" sz="2800" dirty="0"/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endParaRPr lang="en-GB" sz="2800" dirty="0"/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GB" sz="2400" dirty="0"/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4241040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14400"/>
            <a:ext cx="9144000" cy="685800"/>
          </a:xfrm>
          <a:solidFill>
            <a:srgbClr val="CCFF33"/>
          </a:solidFill>
        </p:spPr>
        <p:txBody>
          <a:bodyPr/>
          <a:lstStyle/>
          <a:p>
            <a:pPr algn="ctr"/>
            <a:r>
              <a:rPr lang="en-GB" sz="3200" dirty="0" smtClean="0"/>
              <a:t>Research Output 2: Integrated systems</a:t>
            </a:r>
            <a:endParaRPr lang="en-US" sz="3200" dirty="0"/>
          </a:p>
        </p:txBody>
      </p:sp>
      <p:sp>
        <p:nvSpPr>
          <p:cNvPr id="4" name="Rectangle 3"/>
          <p:cNvSpPr txBox="1">
            <a:spLocks noGrp="1" noChangeArrowheads="1"/>
          </p:cNvSpPr>
          <p:nvPr>
            <p:ph idx="1"/>
          </p:nvPr>
        </p:nvSpPr>
        <p:spPr bwMode="auto">
          <a:xfrm>
            <a:off x="533400" y="1905000"/>
            <a:ext cx="76200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 fontScale="92500" lnSpcReduction="20000"/>
          </a:bodyPr>
          <a:lstStyle/>
          <a:p>
            <a:pPr indent="-342900" eaLnBrk="0" hangingPunct="0">
              <a:lnSpc>
                <a:spcPct val="90000"/>
              </a:lnSpc>
              <a:buFontTx/>
              <a:buChar char="•"/>
            </a:pPr>
            <a:r>
              <a:rPr lang="en-US" sz="2800" dirty="0" smtClean="0"/>
              <a:t>Identify research teams within R4D platforms to lead innovation activities related to system improvement</a:t>
            </a:r>
            <a:endParaRPr lang="en-ZA" sz="2800" dirty="0" smtClean="0"/>
          </a:p>
          <a:p>
            <a:pPr indent="-342900" eaLnBrk="0" hangingPunct="0">
              <a:lnSpc>
                <a:spcPct val="90000"/>
              </a:lnSpc>
              <a:buFontTx/>
              <a:buChar char="•"/>
            </a:pPr>
            <a:endParaRPr lang="en-ZA" sz="2800" dirty="0" smtClean="0"/>
          </a:p>
          <a:p>
            <a:pPr indent="-342900" eaLnBrk="0" hangingPunct="0">
              <a:lnSpc>
                <a:spcPct val="90000"/>
              </a:lnSpc>
              <a:buFontTx/>
              <a:buChar char="•"/>
            </a:pPr>
            <a:r>
              <a:rPr lang="en-ZA" sz="2800" dirty="0" smtClean="0"/>
              <a:t>Ex-ante technology evaluation, trade-off analysis,  guide future research</a:t>
            </a:r>
          </a:p>
          <a:p>
            <a:pPr indent="-342900" eaLnBrk="0" hangingPunct="0">
              <a:lnSpc>
                <a:spcPct val="90000"/>
              </a:lnSpc>
              <a:buFontTx/>
              <a:buChar char="•"/>
            </a:pPr>
            <a:endParaRPr lang="en-ZA" sz="2800" dirty="0" smtClean="0"/>
          </a:p>
          <a:p>
            <a:pPr indent="-342900" eaLnBrk="0" hangingPunct="0">
              <a:lnSpc>
                <a:spcPct val="90000"/>
              </a:lnSpc>
              <a:buFontTx/>
              <a:buChar char="•"/>
            </a:pPr>
            <a:r>
              <a:rPr lang="en-ZA" sz="2800" dirty="0" smtClean="0"/>
              <a:t>Participatory evaluation and adaptation of appropriate combinations of technologies and interventions</a:t>
            </a:r>
          </a:p>
          <a:p>
            <a:pPr indent="-342900" eaLnBrk="0" hangingPunct="0">
              <a:lnSpc>
                <a:spcPct val="90000"/>
              </a:lnSpc>
              <a:buFontTx/>
              <a:buChar char="•"/>
            </a:pPr>
            <a:endParaRPr lang="en-US" sz="2800" dirty="0" smtClean="0"/>
          </a:p>
          <a:p>
            <a:pPr indent="-342900" eaLnBrk="0" hangingPunct="0">
              <a:lnSpc>
                <a:spcPct val="90000"/>
              </a:lnSpc>
              <a:buFontTx/>
              <a:buChar char="•"/>
            </a:pPr>
            <a:r>
              <a:rPr lang="en-ZA" sz="2800" dirty="0" smtClean="0"/>
              <a:t>New research challenges and opportunities emerging from the activities</a:t>
            </a:r>
          </a:p>
          <a:p>
            <a:pPr indent="-342900" eaLnBrk="0" hangingPunct="0">
              <a:lnSpc>
                <a:spcPct val="90000"/>
              </a:lnSpc>
              <a:buFontTx/>
              <a:buChar char="•"/>
            </a:pPr>
            <a:endParaRPr lang="en-US" sz="2800" dirty="0"/>
          </a:p>
          <a:p>
            <a:pPr indent="-342900" eaLnBrk="0" hangingPunct="0">
              <a:lnSpc>
                <a:spcPct val="90000"/>
              </a:lnSpc>
              <a:buFontTx/>
              <a:buChar char="•"/>
            </a:pPr>
            <a:endParaRPr lang="en-US" sz="2800" dirty="0"/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None/>
            </a:pPr>
            <a:endParaRPr lang="en-GB" sz="2800" dirty="0"/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endParaRPr lang="en-GB" sz="2800" dirty="0"/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GB" sz="2400" dirty="0"/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99514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43000"/>
            <a:ext cx="9144000" cy="685800"/>
          </a:xfrm>
          <a:solidFill>
            <a:srgbClr val="CCFF33"/>
          </a:solidFill>
        </p:spPr>
        <p:txBody>
          <a:bodyPr/>
          <a:lstStyle/>
          <a:p>
            <a:pPr algn="ctr"/>
            <a:r>
              <a:rPr lang="en-GB" sz="4000" dirty="0" smtClean="0"/>
              <a:t>Research Output 3: Scaling</a:t>
            </a:r>
            <a:endParaRPr lang="en-US" sz="4000" dirty="0"/>
          </a:p>
        </p:txBody>
      </p:sp>
      <p:sp>
        <p:nvSpPr>
          <p:cNvPr id="4" name="Rectangle 3"/>
          <p:cNvSpPr txBox="1">
            <a:spLocks noGrp="1" noChangeArrowheads="1"/>
          </p:cNvSpPr>
          <p:nvPr>
            <p:ph idx="1"/>
          </p:nvPr>
        </p:nvSpPr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 fontScale="62500" lnSpcReduction="20000"/>
          </a:bodyPr>
          <a:lstStyle/>
          <a:p>
            <a:pPr indent="-342900" eaLnBrk="0" hangingPunct="0">
              <a:lnSpc>
                <a:spcPct val="90000"/>
              </a:lnSpc>
              <a:buFontTx/>
              <a:buChar char="•"/>
            </a:pPr>
            <a:r>
              <a:rPr lang="en-ZA" sz="2800" b="1" dirty="0" smtClean="0"/>
              <a:t>Activities</a:t>
            </a:r>
          </a:p>
          <a:p>
            <a:pPr indent="-342900" eaLnBrk="0" hangingPunct="0">
              <a:lnSpc>
                <a:spcPct val="90000"/>
              </a:lnSpc>
              <a:buFontTx/>
              <a:buChar char="•"/>
            </a:pPr>
            <a:endParaRPr lang="en-ZA" sz="2800" dirty="0" smtClean="0"/>
          </a:p>
          <a:p>
            <a:pPr indent="-342900" eaLnBrk="0" hangingPunct="0">
              <a:lnSpc>
                <a:spcPct val="90000"/>
              </a:lnSpc>
              <a:buFontTx/>
              <a:buChar char="•"/>
            </a:pPr>
            <a:r>
              <a:rPr lang="en-ZA" sz="3400" dirty="0" smtClean="0"/>
              <a:t>Assess scalability of integrated innovations (meta-analysis of options)</a:t>
            </a:r>
          </a:p>
          <a:p>
            <a:pPr indent="-342900" eaLnBrk="0" hangingPunct="0">
              <a:lnSpc>
                <a:spcPct val="90000"/>
              </a:lnSpc>
              <a:buFontTx/>
              <a:buChar char="•"/>
            </a:pPr>
            <a:endParaRPr lang="en-ZA" sz="3400" dirty="0" smtClean="0"/>
          </a:p>
          <a:p>
            <a:pPr indent="-342900" eaLnBrk="0" hangingPunct="0">
              <a:lnSpc>
                <a:spcPct val="90000"/>
              </a:lnSpc>
              <a:buFontTx/>
              <a:buChar char="•"/>
            </a:pPr>
            <a:r>
              <a:rPr lang="en-ZA" sz="3400" dirty="0" smtClean="0"/>
              <a:t>Identify/develop scaling approaches for targeted integrated innovations </a:t>
            </a:r>
          </a:p>
          <a:p>
            <a:pPr indent="-342900" eaLnBrk="0" hangingPunct="0">
              <a:lnSpc>
                <a:spcPct val="90000"/>
              </a:lnSpc>
              <a:buFontTx/>
              <a:buChar char="•"/>
            </a:pPr>
            <a:endParaRPr lang="en-US" sz="3400" dirty="0" smtClean="0"/>
          </a:p>
          <a:p>
            <a:pPr indent="-342900" eaLnBrk="0" hangingPunct="0">
              <a:lnSpc>
                <a:spcPct val="90000"/>
              </a:lnSpc>
              <a:buFontTx/>
              <a:buChar char="•"/>
            </a:pPr>
            <a:r>
              <a:rPr lang="en-ZA" sz="3400" dirty="0" smtClean="0"/>
              <a:t>Pilot test scaling approaches from action sites within project area</a:t>
            </a:r>
          </a:p>
          <a:p>
            <a:pPr indent="-342900" eaLnBrk="0" hangingPunct="0">
              <a:lnSpc>
                <a:spcPct val="90000"/>
              </a:lnSpc>
              <a:buFontTx/>
              <a:buChar char="•"/>
            </a:pPr>
            <a:endParaRPr lang="en-ZA" sz="3400" dirty="0" smtClean="0"/>
          </a:p>
          <a:p>
            <a:pPr indent="-342900" eaLnBrk="0" hangingPunct="0">
              <a:lnSpc>
                <a:spcPct val="90000"/>
              </a:lnSpc>
              <a:buFontTx/>
              <a:buChar char="•"/>
            </a:pPr>
            <a:r>
              <a:rPr lang="en-ZA" sz="3400" dirty="0" smtClean="0"/>
              <a:t>Develop </a:t>
            </a:r>
            <a:r>
              <a:rPr lang="en-ZA" sz="3400" dirty="0" err="1" smtClean="0"/>
              <a:t>costed</a:t>
            </a:r>
            <a:r>
              <a:rPr lang="en-ZA" sz="3400" dirty="0" smtClean="0"/>
              <a:t> templates for scaling by development investors</a:t>
            </a:r>
          </a:p>
          <a:p>
            <a:pPr indent="-342900" eaLnBrk="0" hangingPunct="0">
              <a:lnSpc>
                <a:spcPct val="90000"/>
              </a:lnSpc>
              <a:buFontTx/>
              <a:buChar char="•"/>
            </a:pPr>
            <a:endParaRPr lang="en-ZA" sz="3400" dirty="0" smtClean="0"/>
          </a:p>
          <a:p>
            <a:pPr indent="-342900" eaLnBrk="0" hangingPunct="0">
              <a:lnSpc>
                <a:spcPct val="90000"/>
              </a:lnSpc>
              <a:buFontTx/>
              <a:buChar char="•"/>
            </a:pPr>
            <a:r>
              <a:rPr lang="en-ZA" sz="3400" dirty="0" smtClean="0"/>
              <a:t>Evaluate aggregate impact at landscape scale</a:t>
            </a:r>
            <a:endParaRPr lang="en-GB" sz="3400" dirty="0"/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endParaRPr lang="en-GB" sz="2800" dirty="0"/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GB" sz="2400" dirty="0"/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2711936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228600" y="990600"/>
            <a:ext cx="8534400" cy="762000"/>
          </a:xfrm>
        </p:spPr>
        <p:txBody>
          <a:bodyPr/>
          <a:lstStyle/>
          <a:p>
            <a:r>
              <a:rPr lang="en-US" sz="4000" b="1" dirty="0" smtClean="0"/>
              <a:t>Africa RISING Research Framework</a:t>
            </a:r>
            <a:endParaRPr lang="en-US" sz="4000" dirty="0"/>
          </a:p>
        </p:txBody>
      </p:sp>
      <p:sp>
        <p:nvSpPr>
          <p:cNvPr id="4" name="Text Placeholder 1"/>
          <p:cNvSpPr txBox="1">
            <a:spLocks/>
          </p:cNvSpPr>
          <p:nvPr/>
        </p:nvSpPr>
        <p:spPr>
          <a:xfrm>
            <a:off x="457200" y="1828800"/>
            <a:ext cx="8229600" cy="4267200"/>
          </a:xfrm>
          <a:prstGeom prst="bracketPair">
            <a:avLst>
              <a:gd name="adj" fmla="val 17949"/>
            </a:avLst>
          </a:prstGeom>
          <a:solidFill>
            <a:srgbClr val="CCFF33"/>
          </a:solidFill>
          <a:ln/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2800" dirty="0" smtClean="0"/>
              <a:t>Outline</a:t>
            </a:r>
          </a:p>
          <a:p>
            <a:pPr marL="457200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en-US" sz="2800" dirty="0"/>
          </a:p>
          <a:p>
            <a:pPr marL="1371600" lvl="2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2800" dirty="0" smtClean="0"/>
              <a:t>Context</a:t>
            </a:r>
          </a:p>
          <a:p>
            <a:pPr marL="457200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en-US" sz="2800" dirty="0" smtClean="0"/>
          </a:p>
          <a:p>
            <a:pPr marL="1371600" lvl="2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2800" dirty="0" smtClean="0"/>
              <a:t>Purpose and objectives</a:t>
            </a:r>
          </a:p>
          <a:p>
            <a:pPr marL="1371600" lvl="2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en-US" sz="2800" dirty="0"/>
          </a:p>
          <a:p>
            <a:pPr marL="1371600" lvl="2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2800" dirty="0" smtClean="0"/>
              <a:t>Research hypotheses</a:t>
            </a:r>
          </a:p>
          <a:p>
            <a:pPr marL="1371600" lvl="2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en-US" sz="2800" dirty="0"/>
          </a:p>
          <a:p>
            <a:pPr marL="1371600" lvl="2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2800" dirty="0" smtClean="0"/>
              <a:t>Research outputs and activities</a:t>
            </a:r>
          </a:p>
          <a:p>
            <a:pPr marL="1371600" lvl="2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en-US" sz="2800" dirty="0"/>
          </a:p>
          <a:p>
            <a:pPr marL="1371600" lvl="2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en-US" sz="2800" dirty="0"/>
          </a:p>
          <a:p>
            <a:pPr marL="1371600" lvl="2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695233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1268760"/>
            <a:ext cx="9144000" cy="914400"/>
          </a:xfrm>
          <a:prstGeom prst="rect">
            <a:avLst/>
          </a:prstGeom>
          <a:solidFill>
            <a:srgbClr val="CCFF33"/>
          </a:solidFill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ZA" sz="3600" spc="-100" dirty="0" smtClean="0">
                <a:solidFill>
                  <a:schemeClr val="tx2"/>
                </a:solidFill>
                <a:ea typeface="+mj-ea"/>
                <a:cs typeface="+mj-cs"/>
              </a:rPr>
              <a:t>Research Output 4: Monitoring and Evaluation</a:t>
            </a:r>
            <a:endParaRPr lang="en-US" sz="3600" spc="-100" dirty="0">
              <a:solidFill>
                <a:schemeClr val="tx2"/>
              </a:solidFill>
              <a:ea typeface="+mj-ea"/>
              <a:cs typeface="+mj-cs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179512" y="2204864"/>
            <a:ext cx="8229600" cy="4488904"/>
          </a:xfrm>
          <a:prstGeom prst="rect">
            <a:avLst/>
          </a:prstGeom>
        </p:spPr>
        <p:txBody>
          <a:bodyPr lIns="7200" tIns="7200" rIns="7200" bIns="7200"/>
          <a:lstStyle/>
          <a:p>
            <a:pPr marL="514350" lvl="0" indent="-45720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/>
            </a:pPr>
            <a:r>
              <a:rPr lang="en-US" sz="2400" b="1" dirty="0" smtClean="0"/>
              <a:t>FtF Compliance: </a:t>
            </a:r>
            <a:r>
              <a:rPr lang="en-US" sz="1600" dirty="0" smtClean="0"/>
              <a:t>M&amp;E standards, best practices, and core indicators established for the entire FtF initiative.</a:t>
            </a:r>
            <a:endParaRPr kumimoji="0" lang="en-GB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14350" lvl="0" indent="-45720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/>
            </a:pPr>
            <a:r>
              <a:rPr lang="en-US" sz="2400" b="1" dirty="0" smtClean="0"/>
              <a:t>Open-access platform: </a:t>
            </a:r>
            <a:r>
              <a:rPr lang="en-US" sz="1600" dirty="0" smtClean="0"/>
              <a:t>deliver and maintain an open-access, M&amp;E data management and analysis platform to serve the needs of SI implementation partners and other stakeholders.</a:t>
            </a:r>
            <a:endParaRPr lang="en-US" sz="1600" b="1" dirty="0" smtClean="0"/>
          </a:p>
          <a:p>
            <a:pPr marL="514350" lvl="0" indent="-45720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/>
            </a:pPr>
            <a:r>
              <a:rPr lang="en-US" sz="2400" b="1" dirty="0" smtClean="0"/>
              <a:t>Monitoring &amp; projection: </a:t>
            </a:r>
            <a:r>
              <a:rPr lang="en-US" sz="1600" dirty="0" smtClean="0"/>
              <a:t>generate ex ante evaluations (e.g. project targets) for a range of farming system and livelihood outcome indicators on an annual basis to provide enhanced research management and outcome mapping needs.</a:t>
            </a:r>
            <a:endParaRPr lang="en-US" sz="1600" b="1" dirty="0" smtClean="0"/>
          </a:p>
          <a:p>
            <a:pPr marL="514350" lvl="0" indent="-45720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/>
            </a:pPr>
            <a:r>
              <a:rPr lang="en-US" sz="2400" b="1" dirty="0" smtClean="0"/>
              <a:t>Multi-scale reporting: </a:t>
            </a:r>
            <a:r>
              <a:rPr lang="en-US" sz="1600" dirty="0" smtClean="0">
                <a:cs typeface="Calibri" pitchFamily="34" charset="0"/>
              </a:rPr>
              <a:t>provide the capability to support multi-scale monitoring and evaluation</a:t>
            </a:r>
            <a:endParaRPr lang="en-US" sz="1600" b="1" dirty="0">
              <a:cs typeface="Calibri" pitchFamily="34" charset="0"/>
            </a:endParaRPr>
          </a:p>
          <a:p>
            <a:pPr marL="514350" lvl="0" indent="-45720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/>
            </a:pPr>
            <a:r>
              <a:rPr lang="en-US" sz="2400" b="1" dirty="0" smtClean="0">
                <a:cs typeface="Calibri" pitchFamily="34" charset="0"/>
              </a:rPr>
              <a:t>SSA-wide</a:t>
            </a:r>
            <a:r>
              <a:rPr lang="en-US" sz="2400" dirty="0" smtClean="0">
                <a:cs typeface="Calibri" pitchFamily="34" charset="0"/>
              </a:rPr>
              <a:t>: </a:t>
            </a:r>
            <a:r>
              <a:rPr lang="en-US" sz="1600" dirty="0" smtClean="0"/>
              <a:t>cross-system reporting to serve the needs of SI wide roll-up of indicators across the three investment geographies/system “project sites” (Guinea Savanna, Ethiopian Highlands, Eastern and Southern Africa)</a:t>
            </a:r>
            <a:endParaRPr lang="en-US" sz="1600" dirty="0" smtClean="0"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22834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ICT009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66800"/>
            <a:ext cx="9144000" cy="5791200"/>
          </a:xfrm>
          <a:prstGeom prst="rect">
            <a:avLst/>
          </a:prstGeom>
          <a:noFill/>
        </p:spPr>
      </p:pic>
      <p:sp>
        <p:nvSpPr>
          <p:cNvPr id="3" name="Cloud 2"/>
          <p:cNvSpPr/>
          <p:nvPr/>
        </p:nvSpPr>
        <p:spPr>
          <a:xfrm>
            <a:off x="5562600" y="1828800"/>
            <a:ext cx="3581400" cy="2057400"/>
          </a:xfrm>
          <a:prstGeom prst="cloud">
            <a:avLst/>
          </a:prstGeom>
          <a:solidFill>
            <a:srgbClr val="CC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/>
          <p:cNvSpPr txBox="1"/>
          <p:nvPr/>
        </p:nvSpPr>
        <p:spPr>
          <a:xfrm rot="20755861">
            <a:off x="6244559" y="2480378"/>
            <a:ext cx="23135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 smtClean="0"/>
              <a:t>Thank you</a:t>
            </a:r>
            <a:endParaRPr lang="en-GB" sz="4000" dirty="0"/>
          </a:p>
        </p:txBody>
      </p:sp>
    </p:spTree>
    <p:extLst>
      <p:ext uri="{BB962C8B-B14F-4D97-AF65-F5344CB8AC3E}">
        <p14:creationId xmlns:p14="http://schemas.microsoft.com/office/powerpoint/2010/main" val="4279802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3051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228600" y="1295400"/>
            <a:ext cx="8534400" cy="762000"/>
          </a:xfrm>
        </p:spPr>
        <p:txBody>
          <a:bodyPr/>
          <a:lstStyle/>
          <a:p>
            <a:r>
              <a:rPr lang="en-US" sz="4000" b="1" dirty="0" smtClean="0"/>
              <a:t>Africa RISING in Ghana</a:t>
            </a:r>
            <a:endParaRPr lang="en-US" sz="4000" dirty="0"/>
          </a:p>
        </p:txBody>
      </p:sp>
      <p:sp>
        <p:nvSpPr>
          <p:cNvPr id="4" name="Text Placeholder 1"/>
          <p:cNvSpPr txBox="1">
            <a:spLocks/>
          </p:cNvSpPr>
          <p:nvPr/>
        </p:nvSpPr>
        <p:spPr>
          <a:xfrm>
            <a:off x="457200" y="2286000"/>
            <a:ext cx="8229600" cy="3200400"/>
          </a:xfrm>
          <a:prstGeom prst="bracketPair">
            <a:avLst>
              <a:gd name="adj" fmla="val 17949"/>
            </a:avLst>
          </a:prstGeom>
          <a:solidFill>
            <a:srgbClr val="CCFF33"/>
          </a:solidFill>
          <a:ln/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2800" dirty="0" smtClean="0"/>
              <a:t>Outline</a:t>
            </a:r>
          </a:p>
          <a:p>
            <a:pPr marL="457200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en-US" sz="2800" dirty="0"/>
          </a:p>
          <a:p>
            <a:pPr marL="1371600" lvl="2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2800" dirty="0" smtClean="0"/>
              <a:t>Partners</a:t>
            </a:r>
          </a:p>
          <a:p>
            <a:pPr marL="457200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en-US" sz="2800" dirty="0" smtClean="0"/>
          </a:p>
          <a:p>
            <a:pPr marL="1371600" lvl="2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2800" dirty="0" smtClean="0"/>
              <a:t>Implemented work – 2012</a:t>
            </a:r>
          </a:p>
          <a:p>
            <a:pPr marL="1371600" lvl="2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en-US" sz="2800" dirty="0"/>
          </a:p>
          <a:p>
            <a:pPr marL="1371600" lvl="2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2800" dirty="0" smtClean="0"/>
              <a:t>2013 Plans</a:t>
            </a:r>
          </a:p>
          <a:p>
            <a:pPr marL="1371600" lvl="2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en-US" sz="2800" dirty="0"/>
          </a:p>
          <a:p>
            <a:pPr marL="1371600" lvl="2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827878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95600" y="1524000"/>
            <a:ext cx="3433763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Title 1"/>
          <p:cNvSpPr>
            <a:spLocks/>
          </p:cNvSpPr>
          <p:nvPr/>
        </p:nvSpPr>
        <p:spPr bwMode="auto">
          <a:xfrm>
            <a:off x="0" y="914400"/>
            <a:ext cx="9144000" cy="609600"/>
          </a:xfrm>
          <a:prstGeom prst="rect">
            <a:avLst/>
          </a:prstGeom>
          <a:solidFill>
            <a:srgbClr val="CCFF33"/>
          </a:solidFill>
          <a:ln>
            <a:noFill/>
          </a:ln>
        </p:spPr>
        <p:txBody>
          <a:bodyPr anchor="ctr" anchorCtr="1"/>
          <a:lstStyle/>
          <a:p>
            <a:pPr algn="ctr" hangingPunct="0"/>
            <a:r>
              <a:rPr lang="en-US" altLang="ko-KR" sz="3600" dirty="0">
                <a:latin typeface="Arial Narrow" pitchFamily="34" charset="0"/>
                <a:ea typeface="Gulim" pitchFamily="34" charset="-127"/>
              </a:rPr>
              <a:t>African </a:t>
            </a:r>
            <a:r>
              <a:rPr lang="en-US" altLang="ko-KR" sz="3600" dirty="0" smtClean="0">
                <a:latin typeface="Arial Narrow" pitchFamily="34" charset="0"/>
                <a:ea typeface="Gulim" pitchFamily="34" charset="-127"/>
              </a:rPr>
              <a:t>Challenges – Purpose of Africa RISING</a:t>
            </a:r>
            <a:endParaRPr lang="en-US" sz="3600" dirty="0">
              <a:latin typeface="Arial Narrow" pitchFamily="34" charset="0"/>
              <a:ea typeface="Gulim" pitchFamily="34" charset="-127"/>
            </a:endParaRPr>
          </a:p>
        </p:txBody>
      </p:sp>
      <p:sp>
        <p:nvSpPr>
          <p:cNvPr id="16388" name="Rectangle 3"/>
          <p:cNvSpPr txBox="1">
            <a:spLocks noChangeArrowheads="1"/>
          </p:cNvSpPr>
          <p:nvPr/>
        </p:nvSpPr>
        <p:spPr bwMode="auto">
          <a:xfrm>
            <a:off x="323850" y="1563687"/>
            <a:ext cx="8424863" cy="331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>
              <a:spcBef>
                <a:spcPts val="400"/>
              </a:spcBef>
              <a:buSzPct val="100000"/>
              <a:buFont typeface="Wingdings" pitchFamily="2" charset="2"/>
              <a:buChar char="§"/>
            </a:pPr>
            <a:endParaRPr lang="en-US" sz="1600">
              <a:solidFill>
                <a:srgbClr val="000000"/>
              </a:solidFill>
              <a:latin typeface="Tw Cen MT" pitchFamily="34" charset="0"/>
              <a:ea typeface="Gulim" pitchFamily="34" charset="-127"/>
            </a:endParaRPr>
          </a:p>
        </p:txBody>
      </p:sp>
      <p:sp>
        <p:nvSpPr>
          <p:cNvPr id="16389" name="Line 28"/>
          <p:cNvSpPr>
            <a:spLocks noChangeArrowheads="1"/>
          </p:cNvSpPr>
          <p:nvPr/>
        </p:nvSpPr>
        <p:spPr bwMode="auto">
          <a:xfrm flipV="1">
            <a:off x="2306638" y="3124200"/>
            <a:ext cx="674687" cy="46037"/>
          </a:xfrm>
          <a:custGeom>
            <a:avLst/>
            <a:gdLst>
              <a:gd name="T0" fmla="*/ 1381 w 1066803"/>
              <a:gd name="T1" fmla="*/ 0 h 45719"/>
              <a:gd name="T2" fmla="*/ 2762 w 1066803"/>
              <a:gd name="T3" fmla="*/ 0 h 45719"/>
              <a:gd name="T4" fmla="*/ 1381 w 1066803"/>
              <a:gd name="T5" fmla="*/ 0 h 45719"/>
              <a:gd name="T6" fmla="*/ 0 w 1066803"/>
              <a:gd name="T7" fmla="*/ 0 h 45719"/>
              <a:gd name="T8" fmla="*/ 0 w 1066803"/>
              <a:gd name="T9" fmla="*/ 0 h 45719"/>
              <a:gd name="T10" fmla="*/ 2762 w 1066803"/>
              <a:gd name="T11" fmla="*/ 0 h 45719"/>
              <a:gd name="T12" fmla="*/ 17694720 60000 65536"/>
              <a:gd name="T13" fmla="*/ 0 60000 65536"/>
              <a:gd name="T14" fmla="*/ 5898240 60000 65536"/>
              <a:gd name="T15" fmla="*/ 11796480 60000 65536"/>
              <a:gd name="T16" fmla="*/ 5898240 60000 65536"/>
              <a:gd name="T17" fmla="*/ 17694720 60000 65536"/>
              <a:gd name="T18" fmla="*/ 0 w 1066803"/>
              <a:gd name="T19" fmla="*/ 0 h 45719"/>
              <a:gd name="T20" fmla="*/ 1066803 w 1066803"/>
              <a:gd name="T21" fmla="*/ 0 h 4571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66803" h="45719">
                <a:moveTo>
                  <a:pt x="0" y="0"/>
                </a:moveTo>
                <a:lnTo>
                  <a:pt x="1066803" y="1"/>
                </a:lnTo>
              </a:path>
            </a:pathLst>
          </a:custGeom>
          <a:noFill/>
          <a:ln w="114300">
            <a:solidFill>
              <a:srgbClr val="FF33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6390" name="Line 30"/>
          <p:cNvSpPr>
            <a:spLocks noChangeArrowheads="1"/>
          </p:cNvSpPr>
          <p:nvPr/>
        </p:nvSpPr>
        <p:spPr bwMode="auto">
          <a:xfrm flipV="1">
            <a:off x="2295525" y="2438400"/>
            <a:ext cx="685800" cy="46038"/>
          </a:xfrm>
          <a:custGeom>
            <a:avLst/>
            <a:gdLst>
              <a:gd name="T0" fmla="*/ 1709 w 1066803"/>
              <a:gd name="T1" fmla="*/ 0 h 45719"/>
              <a:gd name="T2" fmla="*/ 3416 w 1066803"/>
              <a:gd name="T3" fmla="*/ 0 h 45719"/>
              <a:gd name="T4" fmla="*/ 1709 w 1066803"/>
              <a:gd name="T5" fmla="*/ 0 h 45719"/>
              <a:gd name="T6" fmla="*/ 0 w 1066803"/>
              <a:gd name="T7" fmla="*/ 0 h 45719"/>
              <a:gd name="T8" fmla="*/ 0 w 1066803"/>
              <a:gd name="T9" fmla="*/ 0 h 45719"/>
              <a:gd name="T10" fmla="*/ 3416 w 1066803"/>
              <a:gd name="T11" fmla="*/ 0 h 45719"/>
              <a:gd name="T12" fmla="*/ 17694720 60000 65536"/>
              <a:gd name="T13" fmla="*/ 0 60000 65536"/>
              <a:gd name="T14" fmla="*/ 5898240 60000 65536"/>
              <a:gd name="T15" fmla="*/ 11796480 60000 65536"/>
              <a:gd name="T16" fmla="*/ 5898240 60000 65536"/>
              <a:gd name="T17" fmla="*/ 17694720 60000 65536"/>
              <a:gd name="T18" fmla="*/ 0 w 1066803"/>
              <a:gd name="T19" fmla="*/ 0 h 45719"/>
              <a:gd name="T20" fmla="*/ 1066803 w 1066803"/>
              <a:gd name="T21" fmla="*/ 0 h 4571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66803" h="45719">
                <a:moveTo>
                  <a:pt x="0" y="0"/>
                </a:moveTo>
                <a:lnTo>
                  <a:pt x="1066803" y="1"/>
                </a:lnTo>
              </a:path>
            </a:pathLst>
          </a:custGeom>
          <a:noFill/>
          <a:ln w="114300">
            <a:solidFill>
              <a:srgbClr val="FF33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6391" name="Text Box 31"/>
          <p:cNvSpPr txBox="1">
            <a:spLocks noChangeArrowheads="1"/>
          </p:cNvSpPr>
          <p:nvPr/>
        </p:nvSpPr>
        <p:spPr bwMode="auto">
          <a:xfrm>
            <a:off x="76200" y="3505200"/>
            <a:ext cx="21939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/>
            <a:r>
              <a:rPr lang="en-US" sz="2400" b="1" dirty="0">
                <a:latin typeface="Calibri" pitchFamily="34" charset="0"/>
              </a:rPr>
              <a:t>Land Grab?????</a:t>
            </a:r>
            <a:endParaRPr lang="fr-FR" sz="2400" b="1" dirty="0">
              <a:latin typeface="Calibri" pitchFamily="34" charset="0"/>
            </a:endParaRPr>
          </a:p>
        </p:txBody>
      </p:sp>
      <p:sp>
        <p:nvSpPr>
          <p:cNvPr id="16392" name="Text Box 34"/>
          <p:cNvSpPr txBox="1">
            <a:spLocks noChangeArrowheads="1"/>
          </p:cNvSpPr>
          <p:nvPr/>
        </p:nvSpPr>
        <p:spPr bwMode="auto">
          <a:xfrm>
            <a:off x="255588" y="2895600"/>
            <a:ext cx="20240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/>
            <a:r>
              <a:rPr lang="en-US" sz="2400" b="1" dirty="0">
                <a:latin typeface="Calibri" pitchFamily="34" charset="0"/>
              </a:rPr>
              <a:t>Water Scarcity</a:t>
            </a:r>
            <a:endParaRPr lang="fr-FR" sz="2400" b="1" dirty="0">
              <a:latin typeface="Calibri" pitchFamily="34" charset="0"/>
            </a:endParaRPr>
          </a:p>
        </p:txBody>
      </p:sp>
      <p:sp>
        <p:nvSpPr>
          <p:cNvPr id="16393" name="Line 36"/>
          <p:cNvSpPr>
            <a:spLocks noChangeArrowheads="1"/>
          </p:cNvSpPr>
          <p:nvPr/>
        </p:nvSpPr>
        <p:spPr bwMode="auto">
          <a:xfrm>
            <a:off x="5638800" y="2362200"/>
            <a:ext cx="1139825" cy="7938"/>
          </a:xfrm>
          <a:custGeom>
            <a:avLst/>
            <a:gdLst>
              <a:gd name="T0" fmla="*/ 569888 w 1139827"/>
              <a:gd name="T1" fmla="*/ 0 h 7936"/>
              <a:gd name="T2" fmla="*/ 1139775 w 1139827"/>
              <a:gd name="T3" fmla="*/ 3994 h 7936"/>
              <a:gd name="T4" fmla="*/ 569888 w 1139827"/>
              <a:gd name="T5" fmla="*/ 7988 h 7936"/>
              <a:gd name="T6" fmla="*/ 0 w 1139827"/>
              <a:gd name="T7" fmla="*/ 3994 h 7936"/>
              <a:gd name="T8" fmla="*/ 0 w 1139827"/>
              <a:gd name="T9" fmla="*/ 0 h 7936"/>
              <a:gd name="T10" fmla="*/ 1139775 w 1139827"/>
              <a:gd name="T11" fmla="*/ 7988 h 7936"/>
              <a:gd name="T12" fmla="*/ 17694720 60000 65536"/>
              <a:gd name="T13" fmla="*/ 0 60000 65536"/>
              <a:gd name="T14" fmla="*/ 5898240 60000 65536"/>
              <a:gd name="T15" fmla="*/ 11796480 60000 65536"/>
              <a:gd name="T16" fmla="*/ 5898240 60000 65536"/>
              <a:gd name="T17" fmla="*/ 17694720 60000 65536"/>
              <a:gd name="T18" fmla="*/ 0 w 1139827"/>
              <a:gd name="T19" fmla="*/ 0 h 7936"/>
              <a:gd name="T20" fmla="*/ 1139827 w 1139827"/>
              <a:gd name="T21" fmla="*/ 7936 h 79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39827" h="7936">
                <a:moveTo>
                  <a:pt x="0" y="0"/>
                </a:moveTo>
                <a:lnTo>
                  <a:pt x="1139827" y="7936"/>
                </a:lnTo>
              </a:path>
            </a:pathLst>
          </a:custGeom>
          <a:noFill/>
          <a:ln w="114300">
            <a:solidFill>
              <a:srgbClr val="FF3300"/>
            </a:solidFill>
            <a:round/>
            <a:headEnd type="arrow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6394" name="Line 38"/>
          <p:cNvSpPr>
            <a:spLocks noChangeArrowheads="1"/>
          </p:cNvSpPr>
          <p:nvPr/>
        </p:nvSpPr>
        <p:spPr bwMode="auto">
          <a:xfrm flipV="1">
            <a:off x="5746804" y="3657600"/>
            <a:ext cx="1216025" cy="9525"/>
          </a:xfrm>
          <a:custGeom>
            <a:avLst/>
            <a:gdLst>
              <a:gd name="T0" fmla="*/ 608038 w 1216023"/>
              <a:gd name="T1" fmla="*/ 0 h 9528"/>
              <a:gd name="T2" fmla="*/ 1216075 w 1216023"/>
              <a:gd name="T3" fmla="*/ 4738 h 9528"/>
              <a:gd name="T4" fmla="*/ 608038 w 1216023"/>
              <a:gd name="T5" fmla="*/ 9450 h 9528"/>
              <a:gd name="T6" fmla="*/ 0 w 1216023"/>
              <a:gd name="T7" fmla="*/ 4738 h 9528"/>
              <a:gd name="T8" fmla="*/ 0 w 1216023"/>
              <a:gd name="T9" fmla="*/ 0 h 9528"/>
              <a:gd name="T10" fmla="*/ 1216075 w 1216023"/>
              <a:gd name="T11" fmla="*/ 9450 h 9528"/>
              <a:gd name="T12" fmla="*/ 17694720 60000 65536"/>
              <a:gd name="T13" fmla="*/ 0 60000 65536"/>
              <a:gd name="T14" fmla="*/ 5898240 60000 65536"/>
              <a:gd name="T15" fmla="*/ 11796480 60000 65536"/>
              <a:gd name="T16" fmla="*/ 5898240 60000 65536"/>
              <a:gd name="T17" fmla="*/ 17694720 60000 65536"/>
              <a:gd name="T18" fmla="*/ 0 w 1216023"/>
              <a:gd name="T19" fmla="*/ 0 h 9528"/>
              <a:gd name="T20" fmla="*/ 1216023 w 1216023"/>
              <a:gd name="T21" fmla="*/ 9528 h 952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16023" h="9528">
                <a:moveTo>
                  <a:pt x="0" y="0"/>
                </a:moveTo>
                <a:lnTo>
                  <a:pt x="1216023" y="9528"/>
                </a:lnTo>
              </a:path>
            </a:pathLst>
          </a:custGeom>
          <a:noFill/>
          <a:ln w="114300">
            <a:solidFill>
              <a:srgbClr val="FF3300"/>
            </a:solidFill>
            <a:round/>
            <a:headEnd type="arrow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6395" name="Text Box 40"/>
          <p:cNvSpPr txBox="1">
            <a:spLocks noChangeArrowheads="1"/>
          </p:cNvSpPr>
          <p:nvPr/>
        </p:nvSpPr>
        <p:spPr bwMode="auto">
          <a:xfrm>
            <a:off x="6897688" y="1828800"/>
            <a:ext cx="217963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sz="2400" b="1" dirty="0">
                <a:latin typeface="Calibri" pitchFamily="34" charset="0"/>
              </a:rPr>
              <a:t>Unemployment</a:t>
            </a:r>
          </a:p>
          <a:p>
            <a:pPr eaLnBrk="1" hangingPunct="1"/>
            <a:r>
              <a:rPr lang="en-US" sz="2400" b="1" dirty="0">
                <a:latin typeface="Calibri" pitchFamily="34" charset="0"/>
              </a:rPr>
              <a:t>Poverty</a:t>
            </a:r>
          </a:p>
          <a:p>
            <a:pPr eaLnBrk="1" hangingPunct="1"/>
            <a:r>
              <a:rPr lang="en-US" sz="2400" b="1" dirty="0">
                <a:latin typeface="Calibri" pitchFamily="34" charset="0"/>
              </a:rPr>
              <a:t>Hunger</a:t>
            </a:r>
          </a:p>
        </p:txBody>
      </p:sp>
      <p:sp>
        <p:nvSpPr>
          <p:cNvPr id="16396" name="Text Box 42"/>
          <p:cNvSpPr txBox="1">
            <a:spLocks noChangeArrowheads="1"/>
          </p:cNvSpPr>
          <p:nvPr/>
        </p:nvSpPr>
        <p:spPr bwMode="auto">
          <a:xfrm>
            <a:off x="6934200" y="3276600"/>
            <a:ext cx="21717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sz="2400" b="1" dirty="0">
                <a:latin typeface="Calibri" pitchFamily="34" charset="0"/>
              </a:rPr>
              <a:t>Adverse Impact</a:t>
            </a:r>
          </a:p>
          <a:p>
            <a:pPr eaLnBrk="1" hangingPunct="1"/>
            <a:r>
              <a:rPr lang="en-US" sz="2400" b="1" dirty="0">
                <a:latin typeface="Calibri" pitchFamily="34" charset="0"/>
              </a:rPr>
              <a:t>of Climate</a:t>
            </a:r>
          </a:p>
          <a:p>
            <a:pPr eaLnBrk="1" hangingPunct="1"/>
            <a:r>
              <a:rPr lang="en-US" sz="2400" b="1" dirty="0">
                <a:latin typeface="Calibri" pitchFamily="34" charset="0"/>
              </a:rPr>
              <a:t>Change</a:t>
            </a:r>
            <a:endParaRPr lang="fr-FR" sz="2400" b="1" dirty="0">
              <a:latin typeface="Calibri" pitchFamily="34" charset="0"/>
            </a:endParaRPr>
          </a:p>
        </p:txBody>
      </p:sp>
      <p:sp>
        <p:nvSpPr>
          <p:cNvPr id="16397" name="Line 28"/>
          <p:cNvSpPr>
            <a:spLocks noChangeArrowheads="1"/>
          </p:cNvSpPr>
          <p:nvPr/>
        </p:nvSpPr>
        <p:spPr bwMode="auto">
          <a:xfrm flipV="1">
            <a:off x="2308224" y="3667125"/>
            <a:ext cx="1882775" cy="66675"/>
          </a:xfrm>
          <a:custGeom>
            <a:avLst/>
            <a:gdLst>
              <a:gd name="T0" fmla="*/ 23002 w 1368427"/>
              <a:gd name="T1" fmla="*/ 0 h 45719"/>
              <a:gd name="T2" fmla="*/ 46005 w 1368427"/>
              <a:gd name="T3" fmla="*/ 0 h 45719"/>
              <a:gd name="T4" fmla="*/ 23002 w 1368427"/>
              <a:gd name="T5" fmla="*/ 0 h 45719"/>
              <a:gd name="T6" fmla="*/ 0 w 1368427"/>
              <a:gd name="T7" fmla="*/ 0 h 45719"/>
              <a:gd name="T8" fmla="*/ 0 w 1368427"/>
              <a:gd name="T9" fmla="*/ 0 h 45719"/>
              <a:gd name="T10" fmla="*/ 46005 w 1368427"/>
              <a:gd name="T11" fmla="*/ 0 h 45719"/>
              <a:gd name="T12" fmla="*/ 17694720 60000 65536"/>
              <a:gd name="T13" fmla="*/ 0 60000 65536"/>
              <a:gd name="T14" fmla="*/ 5898240 60000 65536"/>
              <a:gd name="T15" fmla="*/ 11796480 60000 65536"/>
              <a:gd name="T16" fmla="*/ 5898240 60000 65536"/>
              <a:gd name="T17" fmla="*/ 17694720 60000 65536"/>
              <a:gd name="T18" fmla="*/ 0 w 1368427"/>
              <a:gd name="T19" fmla="*/ 0 h 45719"/>
              <a:gd name="T20" fmla="*/ 1368427 w 1368427"/>
              <a:gd name="T21" fmla="*/ 0 h 4571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368427" h="45719">
                <a:moveTo>
                  <a:pt x="0" y="0"/>
                </a:moveTo>
                <a:lnTo>
                  <a:pt x="1368427" y="1"/>
                </a:lnTo>
              </a:path>
            </a:pathLst>
          </a:custGeom>
          <a:noFill/>
          <a:ln w="114300">
            <a:solidFill>
              <a:srgbClr val="FF33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6398" name="Text Box 34"/>
          <p:cNvSpPr txBox="1">
            <a:spLocks noChangeArrowheads="1"/>
          </p:cNvSpPr>
          <p:nvPr/>
        </p:nvSpPr>
        <p:spPr bwMode="auto">
          <a:xfrm>
            <a:off x="463550" y="2057400"/>
            <a:ext cx="18319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/>
            <a:r>
              <a:rPr lang="en-US" sz="2400" b="1" dirty="0">
                <a:latin typeface="Calibri" pitchFamily="34" charset="0"/>
              </a:rPr>
              <a:t>Rapid </a:t>
            </a:r>
            <a:br>
              <a:rPr lang="en-US" sz="2400" b="1" dirty="0">
                <a:latin typeface="Calibri" pitchFamily="34" charset="0"/>
              </a:rPr>
            </a:br>
            <a:r>
              <a:rPr lang="en-US" sz="2400" b="1" dirty="0">
                <a:latin typeface="Calibri" pitchFamily="34" charset="0"/>
              </a:rPr>
              <a:t>Urbanization</a:t>
            </a:r>
            <a:endParaRPr lang="fr-FR" sz="2400" b="1" dirty="0">
              <a:latin typeface="Calibri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5587" y="5410200"/>
            <a:ext cx="8821737" cy="1200329"/>
          </a:xfrm>
          <a:prstGeom prst="rect">
            <a:avLst/>
          </a:prstGeom>
          <a:solidFill>
            <a:srgbClr val="CCFF3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/>
              <a:t>Purpose of Africa RISING: </a:t>
            </a:r>
          </a:p>
          <a:p>
            <a:pPr algn="just"/>
            <a:r>
              <a:rPr lang="en-GB" dirty="0" smtClean="0"/>
              <a:t>Provide pathways of </a:t>
            </a:r>
            <a:r>
              <a:rPr lang="en-GB" b="1" dirty="0" smtClean="0"/>
              <a:t>hunger</a:t>
            </a:r>
            <a:r>
              <a:rPr lang="en-GB" dirty="0" smtClean="0"/>
              <a:t> and </a:t>
            </a:r>
            <a:r>
              <a:rPr lang="en-GB" b="1" dirty="0" smtClean="0"/>
              <a:t>poverty</a:t>
            </a:r>
            <a:r>
              <a:rPr lang="en-GB" dirty="0" smtClean="0"/>
              <a:t> for </a:t>
            </a:r>
            <a:r>
              <a:rPr lang="en-GB" b="1" dirty="0" smtClean="0"/>
              <a:t>small  holder families</a:t>
            </a:r>
            <a:r>
              <a:rPr lang="en-GB" dirty="0" smtClean="0"/>
              <a:t>, especially for </a:t>
            </a:r>
            <a:r>
              <a:rPr lang="en-GB" b="1" dirty="0" smtClean="0"/>
              <a:t>women</a:t>
            </a:r>
            <a:r>
              <a:rPr lang="en-GB" dirty="0" smtClean="0"/>
              <a:t> and </a:t>
            </a:r>
            <a:r>
              <a:rPr lang="en-GB" b="1" dirty="0" smtClean="0"/>
              <a:t>children</a:t>
            </a:r>
            <a:r>
              <a:rPr lang="en-GB" dirty="0" smtClean="0"/>
              <a:t>, through sustainably intensified farming systems that sufficiently improve </a:t>
            </a:r>
            <a:r>
              <a:rPr lang="en-GB" b="1" dirty="0" smtClean="0"/>
              <a:t>food</a:t>
            </a:r>
            <a:r>
              <a:rPr lang="en-GB" dirty="0" smtClean="0"/>
              <a:t>, </a:t>
            </a:r>
            <a:r>
              <a:rPr lang="en-GB" b="1" dirty="0" smtClean="0"/>
              <a:t>nutrition</a:t>
            </a:r>
            <a:r>
              <a:rPr lang="en-GB" dirty="0" smtClean="0"/>
              <a:t>, and </a:t>
            </a:r>
            <a:r>
              <a:rPr lang="en-GB" b="1" dirty="0" smtClean="0"/>
              <a:t>income security</a:t>
            </a:r>
            <a:r>
              <a:rPr lang="en-GB" dirty="0" smtClean="0"/>
              <a:t> and conserve or enhance the </a:t>
            </a:r>
            <a:r>
              <a:rPr lang="en-GB" b="1" dirty="0" smtClean="0"/>
              <a:t>natural resource</a:t>
            </a:r>
            <a:r>
              <a:rPr lang="en-GB" b="1" dirty="0" smtClean="0">
                <a:solidFill>
                  <a:srgbClr val="FF0000"/>
                </a:solidFill>
              </a:rPr>
              <a:t> </a:t>
            </a:r>
            <a:r>
              <a:rPr lang="en-GB" dirty="0" smtClean="0"/>
              <a:t>base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946218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2209800"/>
            <a:ext cx="8229600" cy="3733800"/>
          </a:xfrm>
        </p:spPr>
        <p:txBody>
          <a:bodyPr/>
          <a:lstStyle/>
          <a:p>
            <a:pPr marL="457200" indent="-342900" algn="l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2800" dirty="0" smtClean="0"/>
              <a:t>Whole farm productivity</a:t>
            </a:r>
          </a:p>
          <a:p>
            <a:pPr marL="457200" indent="-342900" algn="l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en-US" sz="2800" dirty="0"/>
          </a:p>
          <a:p>
            <a:pPr marL="457200" indent="-342900" algn="l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2800" dirty="0" smtClean="0"/>
              <a:t>Natural resource management</a:t>
            </a:r>
          </a:p>
          <a:p>
            <a:pPr marL="457200" indent="-342900" algn="l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en-US" sz="2800" dirty="0"/>
          </a:p>
          <a:p>
            <a:pPr marL="457200" indent="-342900" algn="l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2800" dirty="0" smtClean="0"/>
              <a:t>Connect to markets and input suppliers</a:t>
            </a:r>
          </a:p>
          <a:p>
            <a:pPr marL="457200" indent="-342900" algn="l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en-US" sz="2800" dirty="0"/>
          </a:p>
          <a:p>
            <a:pPr marL="457200" indent="-342900" algn="l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2800" dirty="0" smtClean="0"/>
              <a:t>Catalyze </a:t>
            </a:r>
            <a:r>
              <a:rPr lang="en-US" sz="2800" dirty="0"/>
              <a:t>ongoing sustainable farm </a:t>
            </a:r>
            <a:r>
              <a:rPr lang="en-US" sz="2800" dirty="0" smtClean="0"/>
              <a:t>intensification</a:t>
            </a:r>
            <a:endParaRPr lang="en-US" sz="2800" dirty="0"/>
          </a:p>
        </p:txBody>
      </p:sp>
      <p:sp>
        <p:nvSpPr>
          <p:cNvPr id="5" name="Text Placeholder 9"/>
          <p:cNvSpPr txBox="1">
            <a:spLocks/>
          </p:cNvSpPr>
          <p:nvPr/>
        </p:nvSpPr>
        <p:spPr>
          <a:xfrm>
            <a:off x="0" y="1143000"/>
            <a:ext cx="9144000" cy="533400"/>
          </a:xfrm>
          <a:prstGeom prst="rect">
            <a:avLst/>
          </a:prstGeom>
          <a:solidFill>
            <a:srgbClr val="CCFF33"/>
          </a:solidFill>
        </p:spPr>
        <p:txBody>
          <a:bodyPr vert="horz" lIns="91440" tIns="45720" rIns="91440" bIns="45720" rtlCol="0" anchor="ctr"/>
          <a:lstStyle>
            <a:lvl1pPr marL="114300" indent="0" algn="ctr">
              <a:buNone/>
              <a:defRPr sz="4800"/>
            </a:lvl1pPr>
          </a:lstStyle>
          <a:p>
            <a:pPr marL="11430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Africa RISING – Program Outcomes</a:t>
            </a:r>
            <a:endParaRPr kumimoji="0" lang="en-US" sz="3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128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762000"/>
            <a:ext cx="9144000" cy="584775"/>
          </a:xfrm>
          <a:prstGeom prst="rect">
            <a:avLst/>
          </a:prstGeom>
          <a:solidFill>
            <a:srgbClr val="CCFF33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Africa  RISING in West  Africa : IITA – Led</a:t>
            </a:r>
            <a:endParaRPr 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228600" y="1976735"/>
            <a:ext cx="3886200" cy="338554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Ghana: Maize/rice-legumes (IITA) </a:t>
            </a:r>
            <a:endParaRPr lang="en-US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5486400" y="1992868"/>
            <a:ext cx="3429000" cy="338554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/>
              <a:t>Mali: Sorghum/millet-legume (ICRISAT)</a:t>
            </a:r>
            <a:endParaRPr lang="en-US" sz="1600" dirty="0"/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960121" y="2362695"/>
            <a:ext cx="716279" cy="107797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81000" y="3440668"/>
            <a:ext cx="1371600" cy="307777"/>
          </a:xfrm>
          <a:prstGeom prst="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AfricaRice -Rice</a:t>
            </a:r>
            <a:endParaRPr lang="en-US" sz="1400" dirty="0"/>
          </a:p>
        </p:txBody>
      </p:sp>
      <p:sp>
        <p:nvSpPr>
          <p:cNvPr id="15" name="TextBox 14"/>
          <p:cNvSpPr txBox="1"/>
          <p:nvPr/>
        </p:nvSpPr>
        <p:spPr>
          <a:xfrm>
            <a:off x="1905000" y="3460751"/>
            <a:ext cx="1406731" cy="276999"/>
          </a:xfrm>
          <a:prstGeom prst="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AVRDC-Vegetables</a:t>
            </a:r>
            <a:endParaRPr lang="en-US" sz="1200" dirty="0"/>
          </a:p>
        </p:txBody>
      </p:sp>
      <p:sp>
        <p:nvSpPr>
          <p:cNvPr id="16" name="TextBox 15"/>
          <p:cNvSpPr txBox="1"/>
          <p:nvPr/>
        </p:nvSpPr>
        <p:spPr>
          <a:xfrm>
            <a:off x="4648200" y="3429000"/>
            <a:ext cx="1371600" cy="338554"/>
          </a:xfrm>
          <a:prstGeom prst="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 ILRI-Livestock</a:t>
            </a:r>
            <a:endParaRPr lang="en-US" sz="1600" dirty="0"/>
          </a:p>
        </p:txBody>
      </p:sp>
      <p:sp>
        <p:nvSpPr>
          <p:cNvPr id="17" name="TextBox 16"/>
          <p:cNvSpPr txBox="1"/>
          <p:nvPr/>
        </p:nvSpPr>
        <p:spPr>
          <a:xfrm>
            <a:off x="3429000" y="3429000"/>
            <a:ext cx="1143000" cy="369332"/>
          </a:xfrm>
          <a:prstGeom prst="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 </a:t>
            </a:r>
            <a:r>
              <a:rPr lang="en-US" sz="1400" dirty="0" smtClean="0"/>
              <a:t>IWMI-Water</a:t>
            </a:r>
            <a:endParaRPr lang="en-US" sz="1400" dirty="0"/>
          </a:p>
        </p:txBody>
      </p:sp>
      <p:sp>
        <p:nvSpPr>
          <p:cNvPr id="19" name="TextBox 18"/>
          <p:cNvSpPr txBox="1"/>
          <p:nvPr/>
        </p:nvSpPr>
        <p:spPr>
          <a:xfrm>
            <a:off x="6096000" y="3440668"/>
            <a:ext cx="914400" cy="369332"/>
          </a:xfrm>
          <a:prstGeom prst="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 </a:t>
            </a:r>
            <a:r>
              <a:rPr lang="en-US" sz="1400" dirty="0" smtClean="0"/>
              <a:t>CIAT-Soil</a:t>
            </a:r>
            <a:endParaRPr lang="en-US" sz="1400" dirty="0"/>
          </a:p>
        </p:txBody>
      </p:sp>
      <p:sp>
        <p:nvSpPr>
          <p:cNvPr id="20" name="TextBox 19"/>
          <p:cNvSpPr txBox="1"/>
          <p:nvPr/>
        </p:nvSpPr>
        <p:spPr>
          <a:xfrm>
            <a:off x="7086600" y="3429000"/>
            <a:ext cx="1676400" cy="369332"/>
          </a:xfrm>
          <a:prstGeom prst="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 </a:t>
            </a:r>
            <a:r>
              <a:rPr lang="en-US" sz="1400" dirty="0" smtClean="0"/>
              <a:t>ICRAF-Agroforestry</a:t>
            </a:r>
            <a:endParaRPr lang="en-US" sz="1400" dirty="0"/>
          </a:p>
        </p:txBody>
      </p:sp>
      <p:sp>
        <p:nvSpPr>
          <p:cNvPr id="29" name="Left-Right Arrow 28"/>
          <p:cNvSpPr/>
          <p:nvPr/>
        </p:nvSpPr>
        <p:spPr>
          <a:xfrm>
            <a:off x="4229100" y="2133600"/>
            <a:ext cx="1181100" cy="45719"/>
          </a:xfrm>
          <a:prstGeom prst="leftRight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Down Arrow 29"/>
          <p:cNvSpPr/>
          <p:nvPr/>
        </p:nvSpPr>
        <p:spPr>
          <a:xfrm>
            <a:off x="914400" y="1299071"/>
            <a:ext cx="45719" cy="682129"/>
          </a:xfrm>
          <a:prstGeom prst="down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Down Arrow 30"/>
          <p:cNvSpPr/>
          <p:nvPr/>
        </p:nvSpPr>
        <p:spPr>
          <a:xfrm>
            <a:off x="8107681" y="1295400"/>
            <a:ext cx="45719" cy="682129"/>
          </a:xfrm>
          <a:prstGeom prst="down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TextBox 32"/>
          <p:cNvSpPr txBox="1"/>
          <p:nvPr/>
        </p:nvSpPr>
        <p:spPr>
          <a:xfrm>
            <a:off x="228600" y="5421868"/>
            <a:ext cx="8686800" cy="338554"/>
          </a:xfrm>
          <a:prstGeom prst="rect">
            <a:avLst/>
          </a:prstGeom>
          <a:solidFill>
            <a:srgbClr val="CCFF33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Research institutes (CSIR), Ministries, Farmers, Input dealers, NGOs, </a:t>
            </a:r>
            <a:r>
              <a:rPr lang="en-US" sz="1600" b="1" dirty="0" smtClean="0">
                <a:solidFill>
                  <a:srgbClr val="C00000"/>
                </a:solidFill>
              </a:rPr>
              <a:t>USAID-Mission</a:t>
            </a:r>
            <a:r>
              <a:rPr lang="en-US" sz="1600" dirty="0" smtClean="0"/>
              <a:t>, Projects, CRPS  </a:t>
            </a:r>
            <a:endParaRPr lang="en-US" sz="1600" dirty="0"/>
          </a:p>
        </p:txBody>
      </p:sp>
      <p:sp>
        <p:nvSpPr>
          <p:cNvPr id="41" name="Down Arrow 40"/>
          <p:cNvSpPr/>
          <p:nvPr/>
        </p:nvSpPr>
        <p:spPr>
          <a:xfrm>
            <a:off x="228600" y="2362200"/>
            <a:ext cx="45719" cy="2971800"/>
          </a:xfrm>
          <a:prstGeom prst="down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3" name="Straight Arrow Connector 42"/>
          <p:cNvCxnSpPr/>
          <p:nvPr/>
        </p:nvCxnSpPr>
        <p:spPr>
          <a:xfrm>
            <a:off x="4025240" y="2291044"/>
            <a:ext cx="3289960" cy="109985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>
            <a:off x="4076700" y="2315289"/>
            <a:ext cx="2549731" cy="10668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>
            <a:off x="4076700" y="2331422"/>
            <a:ext cx="647700" cy="109757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/>
          <p:nvPr/>
        </p:nvCxnSpPr>
        <p:spPr>
          <a:xfrm>
            <a:off x="1676400" y="2362695"/>
            <a:ext cx="905246" cy="109805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>
            <a:off x="4025240" y="2331422"/>
            <a:ext cx="0" cy="109757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>
            <a:off x="990600" y="3810000"/>
            <a:ext cx="0" cy="15240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/>
          <p:nvPr/>
        </p:nvCxnSpPr>
        <p:spPr>
          <a:xfrm>
            <a:off x="2743200" y="3810000"/>
            <a:ext cx="0" cy="15240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/>
          <p:nvPr/>
        </p:nvCxnSpPr>
        <p:spPr>
          <a:xfrm>
            <a:off x="4038600" y="3886200"/>
            <a:ext cx="0" cy="15240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/>
          <p:nvPr/>
        </p:nvCxnSpPr>
        <p:spPr>
          <a:xfrm>
            <a:off x="5791200" y="3886200"/>
            <a:ext cx="0" cy="15240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/>
          <p:nvPr/>
        </p:nvCxnSpPr>
        <p:spPr>
          <a:xfrm>
            <a:off x="6705600" y="3886200"/>
            <a:ext cx="0" cy="15240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/>
          <p:nvPr/>
        </p:nvCxnSpPr>
        <p:spPr>
          <a:xfrm>
            <a:off x="8077200" y="3886200"/>
            <a:ext cx="0" cy="15240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/>
          <p:cNvCxnSpPr/>
          <p:nvPr/>
        </p:nvCxnSpPr>
        <p:spPr>
          <a:xfrm>
            <a:off x="8077200" y="2362200"/>
            <a:ext cx="0" cy="9906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Arrow Connector 96"/>
          <p:cNvCxnSpPr/>
          <p:nvPr/>
        </p:nvCxnSpPr>
        <p:spPr>
          <a:xfrm>
            <a:off x="6705600" y="2347452"/>
            <a:ext cx="0" cy="103463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Arrow Connector 97"/>
          <p:cNvCxnSpPr/>
          <p:nvPr/>
        </p:nvCxnSpPr>
        <p:spPr>
          <a:xfrm>
            <a:off x="5791200" y="2362200"/>
            <a:ext cx="0" cy="101988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Arrow Connector 100"/>
          <p:cNvCxnSpPr>
            <a:endCxn id="15" idx="0"/>
          </p:cNvCxnSpPr>
          <p:nvPr/>
        </p:nvCxnSpPr>
        <p:spPr>
          <a:xfrm flipH="1">
            <a:off x="2608366" y="2362695"/>
            <a:ext cx="3106634" cy="109805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Down Arrow 107"/>
          <p:cNvSpPr/>
          <p:nvPr/>
        </p:nvSpPr>
        <p:spPr>
          <a:xfrm>
            <a:off x="8869681" y="2362200"/>
            <a:ext cx="45719" cy="2971800"/>
          </a:xfrm>
          <a:prstGeom prst="down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8744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Asante\Pictures\IITA Stakeholderx pi\DSC0569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00201"/>
            <a:ext cx="9144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Placeholder 9"/>
          <p:cNvSpPr txBox="1">
            <a:spLocks/>
          </p:cNvSpPr>
          <p:nvPr/>
        </p:nvSpPr>
        <p:spPr>
          <a:xfrm>
            <a:off x="0" y="1066800"/>
            <a:ext cx="9144000" cy="533400"/>
          </a:xfrm>
          <a:prstGeom prst="rect">
            <a:avLst/>
          </a:prstGeom>
          <a:solidFill>
            <a:srgbClr val="CCFF33"/>
          </a:solidFill>
        </p:spPr>
        <p:txBody>
          <a:bodyPr vert="horz" lIns="91440" tIns="45720" rIns="91440" bIns="45720" rtlCol="0" anchor="ctr"/>
          <a:lstStyle>
            <a:lvl1pPr marL="114300" indent="0" algn="ctr">
              <a:buNone/>
              <a:defRPr sz="4800"/>
            </a:lvl1pPr>
          </a:lstStyle>
          <a:p>
            <a:pPr marL="11430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dirty="0" smtClean="0"/>
              <a:t>Stakeholder meeting, March 2012</a:t>
            </a:r>
            <a:endParaRPr kumimoji="0" lang="en-US" sz="36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400291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1546225"/>
            <a:ext cx="7735888" cy="50069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5" name="Text Placeholder 9"/>
          <p:cNvSpPr txBox="1">
            <a:spLocks/>
          </p:cNvSpPr>
          <p:nvPr/>
        </p:nvSpPr>
        <p:spPr>
          <a:xfrm>
            <a:off x="0" y="990600"/>
            <a:ext cx="9144000" cy="533400"/>
          </a:xfrm>
          <a:prstGeom prst="rect">
            <a:avLst/>
          </a:prstGeom>
          <a:solidFill>
            <a:srgbClr val="CCFF33"/>
          </a:solidFill>
        </p:spPr>
        <p:txBody>
          <a:bodyPr vert="horz" lIns="91440" tIns="45720" rIns="91440" bIns="45720" rtlCol="0" anchor="ctr"/>
          <a:lstStyle>
            <a:lvl1pPr marL="114300" indent="0" algn="ctr">
              <a:buNone/>
              <a:defRPr sz="4800"/>
            </a:lvl1pPr>
          </a:lstStyle>
          <a:p>
            <a:pPr marL="11430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Quick-win </a:t>
            </a:r>
            <a:r>
              <a:rPr lang="en-US" sz="4000" noProof="0" dirty="0" smtClean="0"/>
              <a:t>sites</a:t>
            </a:r>
            <a:r>
              <a:rPr lang="en-US" sz="4000" dirty="0" smtClean="0"/>
              <a:t> - 2012</a:t>
            </a:r>
            <a:endParaRPr kumimoji="0" lang="en-US" sz="4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320254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mbrose Dziwornu\Desktop\Joan Graduation Photos\DSC0193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1981200"/>
            <a:ext cx="3962400" cy="3754119"/>
          </a:xfrm>
          <a:prstGeom prst="rect">
            <a:avLst/>
          </a:prstGeom>
          <a:noFill/>
        </p:spPr>
      </p:pic>
      <p:sp>
        <p:nvSpPr>
          <p:cNvPr id="5" name="Text Placeholder 9"/>
          <p:cNvSpPr txBox="1">
            <a:spLocks/>
          </p:cNvSpPr>
          <p:nvPr/>
        </p:nvSpPr>
        <p:spPr>
          <a:xfrm>
            <a:off x="0" y="1219200"/>
            <a:ext cx="9144000" cy="533400"/>
          </a:xfrm>
          <a:prstGeom prst="rect">
            <a:avLst/>
          </a:prstGeom>
          <a:solidFill>
            <a:srgbClr val="CCFF33"/>
          </a:solidFill>
        </p:spPr>
        <p:txBody>
          <a:bodyPr vert="horz" lIns="91440" tIns="45720" rIns="91440" bIns="45720" rtlCol="0" anchor="ctr"/>
          <a:lstStyle>
            <a:lvl1pPr marL="114300" indent="0" algn="ctr">
              <a:buNone/>
              <a:defRPr sz="4800"/>
            </a:lvl1pPr>
          </a:lstStyle>
          <a:p>
            <a:pPr marL="11430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Highlights: Analysis</a:t>
            </a:r>
            <a:r>
              <a:rPr kumimoji="0" lang="en-US" sz="360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</a:rPr>
              <a:t> of 60 communities</a:t>
            </a:r>
            <a:endParaRPr kumimoji="0" lang="en-US" sz="36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6" name="Content Placeholder 3" descr="CIMG021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23692" y="2057400"/>
            <a:ext cx="3991708" cy="3754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792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95600" y="1524000"/>
            <a:ext cx="3433763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Title 1"/>
          <p:cNvSpPr>
            <a:spLocks/>
          </p:cNvSpPr>
          <p:nvPr/>
        </p:nvSpPr>
        <p:spPr bwMode="auto">
          <a:xfrm>
            <a:off x="0" y="914400"/>
            <a:ext cx="9144000" cy="609600"/>
          </a:xfrm>
          <a:prstGeom prst="rect">
            <a:avLst/>
          </a:prstGeom>
          <a:solidFill>
            <a:srgbClr val="CCFF33"/>
          </a:solidFill>
          <a:ln>
            <a:noFill/>
          </a:ln>
        </p:spPr>
        <p:txBody>
          <a:bodyPr anchor="ctr" anchorCtr="1"/>
          <a:lstStyle/>
          <a:p>
            <a:pPr algn="ctr" hangingPunct="0"/>
            <a:r>
              <a:rPr lang="en-US" altLang="ko-KR" sz="3600" dirty="0">
                <a:latin typeface="Arial Narrow" pitchFamily="34" charset="0"/>
                <a:ea typeface="Gulim" pitchFamily="34" charset="-127"/>
              </a:rPr>
              <a:t>African </a:t>
            </a:r>
            <a:r>
              <a:rPr lang="en-US" altLang="ko-KR" sz="3600" dirty="0" smtClean="0">
                <a:latin typeface="Arial Narrow" pitchFamily="34" charset="0"/>
                <a:ea typeface="Gulim" pitchFamily="34" charset="-127"/>
              </a:rPr>
              <a:t>Challenges – Purpose of Africa RISING</a:t>
            </a:r>
            <a:endParaRPr lang="en-US" sz="3600" dirty="0">
              <a:latin typeface="Arial Narrow" pitchFamily="34" charset="0"/>
              <a:ea typeface="Gulim" pitchFamily="34" charset="-127"/>
            </a:endParaRPr>
          </a:p>
        </p:txBody>
      </p:sp>
      <p:sp>
        <p:nvSpPr>
          <p:cNvPr id="16388" name="Rectangle 3"/>
          <p:cNvSpPr txBox="1">
            <a:spLocks noChangeArrowheads="1"/>
          </p:cNvSpPr>
          <p:nvPr/>
        </p:nvSpPr>
        <p:spPr bwMode="auto">
          <a:xfrm>
            <a:off x="323850" y="1563687"/>
            <a:ext cx="8424863" cy="331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>
              <a:spcBef>
                <a:spcPts val="400"/>
              </a:spcBef>
              <a:buSzPct val="100000"/>
              <a:buFont typeface="Wingdings" pitchFamily="2" charset="2"/>
              <a:buChar char="§"/>
            </a:pPr>
            <a:endParaRPr lang="en-US" sz="1600">
              <a:solidFill>
                <a:srgbClr val="000000"/>
              </a:solidFill>
              <a:latin typeface="Tw Cen MT" pitchFamily="34" charset="0"/>
              <a:ea typeface="Gulim" pitchFamily="34" charset="-127"/>
            </a:endParaRPr>
          </a:p>
        </p:txBody>
      </p:sp>
      <p:sp>
        <p:nvSpPr>
          <p:cNvPr id="16389" name="Line 28"/>
          <p:cNvSpPr>
            <a:spLocks noChangeArrowheads="1"/>
          </p:cNvSpPr>
          <p:nvPr/>
        </p:nvSpPr>
        <p:spPr bwMode="auto">
          <a:xfrm flipV="1">
            <a:off x="2306638" y="3124200"/>
            <a:ext cx="674687" cy="46037"/>
          </a:xfrm>
          <a:custGeom>
            <a:avLst/>
            <a:gdLst>
              <a:gd name="T0" fmla="*/ 1381 w 1066803"/>
              <a:gd name="T1" fmla="*/ 0 h 45719"/>
              <a:gd name="T2" fmla="*/ 2762 w 1066803"/>
              <a:gd name="T3" fmla="*/ 0 h 45719"/>
              <a:gd name="T4" fmla="*/ 1381 w 1066803"/>
              <a:gd name="T5" fmla="*/ 0 h 45719"/>
              <a:gd name="T6" fmla="*/ 0 w 1066803"/>
              <a:gd name="T7" fmla="*/ 0 h 45719"/>
              <a:gd name="T8" fmla="*/ 0 w 1066803"/>
              <a:gd name="T9" fmla="*/ 0 h 45719"/>
              <a:gd name="T10" fmla="*/ 2762 w 1066803"/>
              <a:gd name="T11" fmla="*/ 0 h 45719"/>
              <a:gd name="T12" fmla="*/ 17694720 60000 65536"/>
              <a:gd name="T13" fmla="*/ 0 60000 65536"/>
              <a:gd name="T14" fmla="*/ 5898240 60000 65536"/>
              <a:gd name="T15" fmla="*/ 11796480 60000 65536"/>
              <a:gd name="T16" fmla="*/ 5898240 60000 65536"/>
              <a:gd name="T17" fmla="*/ 17694720 60000 65536"/>
              <a:gd name="T18" fmla="*/ 0 w 1066803"/>
              <a:gd name="T19" fmla="*/ 0 h 45719"/>
              <a:gd name="T20" fmla="*/ 1066803 w 1066803"/>
              <a:gd name="T21" fmla="*/ 0 h 4571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66803" h="45719">
                <a:moveTo>
                  <a:pt x="0" y="0"/>
                </a:moveTo>
                <a:lnTo>
                  <a:pt x="1066803" y="1"/>
                </a:lnTo>
              </a:path>
            </a:pathLst>
          </a:custGeom>
          <a:noFill/>
          <a:ln w="114300">
            <a:solidFill>
              <a:srgbClr val="FF33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6390" name="Line 30"/>
          <p:cNvSpPr>
            <a:spLocks noChangeArrowheads="1"/>
          </p:cNvSpPr>
          <p:nvPr/>
        </p:nvSpPr>
        <p:spPr bwMode="auto">
          <a:xfrm flipV="1">
            <a:off x="2295525" y="2438400"/>
            <a:ext cx="685800" cy="46038"/>
          </a:xfrm>
          <a:custGeom>
            <a:avLst/>
            <a:gdLst>
              <a:gd name="T0" fmla="*/ 1709 w 1066803"/>
              <a:gd name="T1" fmla="*/ 0 h 45719"/>
              <a:gd name="T2" fmla="*/ 3416 w 1066803"/>
              <a:gd name="T3" fmla="*/ 0 h 45719"/>
              <a:gd name="T4" fmla="*/ 1709 w 1066803"/>
              <a:gd name="T5" fmla="*/ 0 h 45719"/>
              <a:gd name="T6" fmla="*/ 0 w 1066803"/>
              <a:gd name="T7" fmla="*/ 0 h 45719"/>
              <a:gd name="T8" fmla="*/ 0 w 1066803"/>
              <a:gd name="T9" fmla="*/ 0 h 45719"/>
              <a:gd name="T10" fmla="*/ 3416 w 1066803"/>
              <a:gd name="T11" fmla="*/ 0 h 45719"/>
              <a:gd name="T12" fmla="*/ 17694720 60000 65536"/>
              <a:gd name="T13" fmla="*/ 0 60000 65536"/>
              <a:gd name="T14" fmla="*/ 5898240 60000 65536"/>
              <a:gd name="T15" fmla="*/ 11796480 60000 65536"/>
              <a:gd name="T16" fmla="*/ 5898240 60000 65536"/>
              <a:gd name="T17" fmla="*/ 17694720 60000 65536"/>
              <a:gd name="T18" fmla="*/ 0 w 1066803"/>
              <a:gd name="T19" fmla="*/ 0 h 45719"/>
              <a:gd name="T20" fmla="*/ 1066803 w 1066803"/>
              <a:gd name="T21" fmla="*/ 0 h 4571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66803" h="45719">
                <a:moveTo>
                  <a:pt x="0" y="0"/>
                </a:moveTo>
                <a:lnTo>
                  <a:pt x="1066803" y="1"/>
                </a:lnTo>
              </a:path>
            </a:pathLst>
          </a:custGeom>
          <a:noFill/>
          <a:ln w="114300">
            <a:solidFill>
              <a:srgbClr val="FF33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6391" name="Text Box 31"/>
          <p:cNvSpPr txBox="1">
            <a:spLocks noChangeArrowheads="1"/>
          </p:cNvSpPr>
          <p:nvPr/>
        </p:nvSpPr>
        <p:spPr bwMode="auto">
          <a:xfrm>
            <a:off x="76200" y="3505200"/>
            <a:ext cx="21939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/>
            <a:r>
              <a:rPr lang="en-US" sz="2400" b="1" dirty="0">
                <a:latin typeface="Calibri" pitchFamily="34" charset="0"/>
              </a:rPr>
              <a:t>Land Grab?????</a:t>
            </a:r>
            <a:endParaRPr lang="fr-FR" sz="2400" b="1" dirty="0">
              <a:latin typeface="Calibri" pitchFamily="34" charset="0"/>
            </a:endParaRPr>
          </a:p>
        </p:txBody>
      </p:sp>
      <p:sp>
        <p:nvSpPr>
          <p:cNvPr id="16392" name="Text Box 34"/>
          <p:cNvSpPr txBox="1">
            <a:spLocks noChangeArrowheads="1"/>
          </p:cNvSpPr>
          <p:nvPr/>
        </p:nvSpPr>
        <p:spPr bwMode="auto">
          <a:xfrm>
            <a:off x="255588" y="2895600"/>
            <a:ext cx="20240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/>
            <a:r>
              <a:rPr lang="en-US" sz="2400" b="1" dirty="0">
                <a:latin typeface="Calibri" pitchFamily="34" charset="0"/>
              </a:rPr>
              <a:t>Water Scarcity</a:t>
            </a:r>
            <a:endParaRPr lang="fr-FR" sz="2400" b="1" dirty="0">
              <a:latin typeface="Calibri" pitchFamily="34" charset="0"/>
            </a:endParaRPr>
          </a:p>
        </p:txBody>
      </p:sp>
      <p:sp>
        <p:nvSpPr>
          <p:cNvPr id="16393" name="Line 36"/>
          <p:cNvSpPr>
            <a:spLocks noChangeArrowheads="1"/>
          </p:cNvSpPr>
          <p:nvPr/>
        </p:nvSpPr>
        <p:spPr bwMode="auto">
          <a:xfrm>
            <a:off x="5638800" y="2362200"/>
            <a:ext cx="1139825" cy="7938"/>
          </a:xfrm>
          <a:custGeom>
            <a:avLst/>
            <a:gdLst>
              <a:gd name="T0" fmla="*/ 569888 w 1139827"/>
              <a:gd name="T1" fmla="*/ 0 h 7936"/>
              <a:gd name="T2" fmla="*/ 1139775 w 1139827"/>
              <a:gd name="T3" fmla="*/ 3994 h 7936"/>
              <a:gd name="T4" fmla="*/ 569888 w 1139827"/>
              <a:gd name="T5" fmla="*/ 7988 h 7936"/>
              <a:gd name="T6" fmla="*/ 0 w 1139827"/>
              <a:gd name="T7" fmla="*/ 3994 h 7936"/>
              <a:gd name="T8" fmla="*/ 0 w 1139827"/>
              <a:gd name="T9" fmla="*/ 0 h 7936"/>
              <a:gd name="T10" fmla="*/ 1139775 w 1139827"/>
              <a:gd name="T11" fmla="*/ 7988 h 7936"/>
              <a:gd name="T12" fmla="*/ 17694720 60000 65536"/>
              <a:gd name="T13" fmla="*/ 0 60000 65536"/>
              <a:gd name="T14" fmla="*/ 5898240 60000 65536"/>
              <a:gd name="T15" fmla="*/ 11796480 60000 65536"/>
              <a:gd name="T16" fmla="*/ 5898240 60000 65536"/>
              <a:gd name="T17" fmla="*/ 17694720 60000 65536"/>
              <a:gd name="T18" fmla="*/ 0 w 1139827"/>
              <a:gd name="T19" fmla="*/ 0 h 7936"/>
              <a:gd name="T20" fmla="*/ 1139827 w 1139827"/>
              <a:gd name="T21" fmla="*/ 7936 h 79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39827" h="7936">
                <a:moveTo>
                  <a:pt x="0" y="0"/>
                </a:moveTo>
                <a:lnTo>
                  <a:pt x="1139827" y="7936"/>
                </a:lnTo>
              </a:path>
            </a:pathLst>
          </a:custGeom>
          <a:noFill/>
          <a:ln w="114300">
            <a:solidFill>
              <a:srgbClr val="FF3300"/>
            </a:solidFill>
            <a:round/>
            <a:headEnd type="arrow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6394" name="Line 38"/>
          <p:cNvSpPr>
            <a:spLocks noChangeArrowheads="1"/>
          </p:cNvSpPr>
          <p:nvPr/>
        </p:nvSpPr>
        <p:spPr bwMode="auto">
          <a:xfrm flipV="1">
            <a:off x="5746804" y="3657600"/>
            <a:ext cx="1216025" cy="9525"/>
          </a:xfrm>
          <a:custGeom>
            <a:avLst/>
            <a:gdLst>
              <a:gd name="T0" fmla="*/ 608038 w 1216023"/>
              <a:gd name="T1" fmla="*/ 0 h 9528"/>
              <a:gd name="T2" fmla="*/ 1216075 w 1216023"/>
              <a:gd name="T3" fmla="*/ 4738 h 9528"/>
              <a:gd name="T4" fmla="*/ 608038 w 1216023"/>
              <a:gd name="T5" fmla="*/ 9450 h 9528"/>
              <a:gd name="T6" fmla="*/ 0 w 1216023"/>
              <a:gd name="T7" fmla="*/ 4738 h 9528"/>
              <a:gd name="T8" fmla="*/ 0 w 1216023"/>
              <a:gd name="T9" fmla="*/ 0 h 9528"/>
              <a:gd name="T10" fmla="*/ 1216075 w 1216023"/>
              <a:gd name="T11" fmla="*/ 9450 h 9528"/>
              <a:gd name="T12" fmla="*/ 17694720 60000 65536"/>
              <a:gd name="T13" fmla="*/ 0 60000 65536"/>
              <a:gd name="T14" fmla="*/ 5898240 60000 65536"/>
              <a:gd name="T15" fmla="*/ 11796480 60000 65536"/>
              <a:gd name="T16" fmla="*/ 5898240 60000 65536"/>
              <a:gd name="T17" fmla="*/ 17694720 60000 65536"/>
              <a:gd name="T18" fmla="*/ 0 w 1216023"/>
              <a:gd name="T19" fmla="*/ 0 h 9528"/>
              <a:gd name="T20" fmla="*/ 1216023 w 1216023"/>
              <a:gd name="T21" fmla="*/ 9528 h 952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16023" h="9528">
                <a:moveTo>
                  <a:pt x="0" y="0"/>
                </a:moveTo>
                <a:lnTo>
                  <a:pt x="1216023" y="9528"/>
                </a:lnTo>
              </a:path>
            </a:pathLst>
          </a:custGeom>
          <a:noFill/>
          <a:ln w="114300">
            <a:solidFill>
              <a:srgbClr val="FF3300"/>
            </a:solidFill>
            <a:round/>
            <a:headEnd type="arrow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6395" name="Text Box 40"/>
          <p:cNvSpPr txBox="1">
            <a:spLocks noChangeArrowheads="1"/>
          </p:cNvSpPr>
          <p:nvPr/>
        </p:nvSpPr>
        <p:spPr bwMode="auto">
          <a:xfrm>
            <a:off x="6897688" y="1828800"/>
            <a:ext cx="217963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sz="2400" b="1" dirty="0">
                <a:latin typeface="Calibri" pitchFamily="34" charset="0"/>
              </a:rPr>
              <a:t>Unemployment</a:t>
            </a:r>
          </a:p>
          <a:p>
            <a:pPr eaLnBrk="1" hangingPunct="1"/>
            <a:r>
              <a:rPr lang="en-US" sz="2400" b="1" dirty="0">
                <a:latin typeface="Calibri" pitchFamily="34" charset="0"/>
              </a:rPr>
              <a:t>Poverty</a:t>
            </a:r>
          </a:p>
          <a:p>
            <a:pPr eaLnBrk="1" hangingPunct="1"/>
            <a:r>
              <a:rPr lang="en-US" sz="2400" b="1" dirty="0">
                <a:latin typeface="Calibri" pitchFamily="34" charset="0"/>
              </a:rPr>
              <a:t>Hunger</a:t>
            </a:r>
          </a:p>
        </p:txBody>
      </p:sp>
      <p:sp>
        <p:nvSpPr>
          <p:cNvPr id="16396" name="Text Box 42"/>
          <p:cNvSpPr txBox="1">
            <a:spLocks noChangeArrowheads="1"/>
          </p:cNvSpPr>
          <p:nvPr/>
        </p:nvSpPr>
        <p:spPr bwMode="auto">
          <a:xfrm>
            <a:off x="6934200" y="3276600"/>
            <a:ext cx="21717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sz="2400" b="1" dirty="0">
                <a:latin typeface="Calibri" pitchFamily="34" charset="0"/>
              </a:rPr>
              <a:t>Adverse Impact</a:t>
            </a:r>
          </a:p>
          <a:p>
            <a:pPr eaLnBrk="1" hangingPunct="1"/>
            <a:r>
              <a:rPr lang="en-US" sz="2400" b="1" dirty="0">
                <a:latin typeface="Calibri" pitchFamily="34" charset="0"/>
              </a:rPr>
              <a:t>of Climate</a:t>
            </a:r>
          </a:p>
          <a:p>
            <a:pPr eaLnBrk="1" hangingPunct="1"/>
            <a:r>
              <a:rPr lang="en-US" sz="2400" b="1" dirty="0">
                <a:latin typeface="Calibri" pitchFamily="34" charset="0"/>
              </a:rPr>
              <a:t>Change</a:t>
            </a:r>
            <a:endParaRPr lang="fr-FR" sz="2400" b="1" dirty="0">
              <a:latin typeface="Calibri" pitchFamily="34" charset="0"/>
            </a:endParaRPr>
          </a:p>
        </p:txBody>
      </p:sp>
      <p:sp>
        <p:nvSpPr>
          <p:cNvPr id="16397" name="Line 28"/>
          <p:cNvSpPr>
            <a:spLocks noChangeArrowheads="1"/>
          </p:cNvSpPr>
          <p:nvPr/>
        </p:nvSpPr>
        <p:spPr bwMode="auto">
          <a:xfrm flipV="1">
            <a:off x="2308224" y="3667125"/>
            <a:ext cx="1882775" cy="66675"/>
          </a:xfrm>
          <a:custGeom>
            <a:avLst/>
            <a:gdLst>
              <a:gd name="T0" fmla="*/ 23002 w 1368427"/>
              <a:gd name="T1" fmla="*/ 0 h 45719"/>
              <a:gd name="T2" fmla="*/ 46005 w 1368427"/>
              <a:gd name="T3" fmla="*/ 0 h 45719"/>
              <a:gd name="T4" fmla="*/ 23002 w 1368427"/>
              <a:gd name="T5" fmla="*/ 0 h 45719"/>
              <a:gd name="T6" fmla="*/ 0 w 1368427"/>
              <a:gd name="T7" fmla="*/ 0 h 45719"/>
              <a:gd name="T8" fmla="*/ 0 w 1368427"/>
              <a:gd name="T9" fmla="*/ 0 h 45719"/>
              <a:gd name="T10" fmla="*/ 46005 w 1368427"/>
              <a:gd name="T11" fmla="*/ 0 h 45719"/>
              <a:gd name="T12" fmla="*/ 17694720 60000 65536"/>
              <a:gd name="T13" fmla="*/ 0 60000 65536"/>
              <a:gd name="T14" fmla="*/ 5898240 60000 65536"/>
              <a:gd name="T15" fmla="*/ 11796480 60000 65536"/>
              <a:gd name="T16" fmla="*/ 5898240 60000 65536"/>
              <a:gd name="T17" fmla="*/ 17694720 60000 65536"/>
              <a:gd name="T18" fmla="*/ 0 w 1368427"/>
              <a:gd name="T19" fmla="*/ 0 h 45719"/>
              <a:gd name="T20" fmla="*/ 1368427 w 1368427"/>
              <a:gd name="T21" fmla="*/ 0 h 4571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368427" h="45719">
                <a:moveTo>
                  <a:pt x="0" y="0"/>
                </a:moveTo>
                <a:lnTo>
                  <a:pt x="1368427" y="1"/>
                </a:lnTo>
              </a:path>
            </a:pathLst>
          </a:custGeom>
          <a:noFill/>
          <a:ln w="114300">
            <a:solidFill>
              <a:srgbClr val="FF33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6398" name="Text Box 34"/>
          <p:cNvSpPr txBox="1">
            <a:spLocks noChangeArrowheads="1"/>
          </p:cNvSpPr>
          <p:nvPr/>
        </p:nvSpPr>
        <p:spPr bwMode="auto">
          <a:xfrm>
            <a:off x="463550" y="2057400"/>
            <a:ext cx="18319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/>
            <a:r>
              <a:rPr lang="en-US" sz="2400" b="1" dirty="0">
                <a:latin typeface="Calibri" pitchFamily="34" charset="0"/>
              </a:rPr>
              <a:t>Rapid </a:t>
            </a:r>
            <a:br>
              <a:rPr lang="en-US" sz="2400" b="1" dirty="0">
                <a:latin typeface="Calibri" pitchFamily="34" charset="0"/>
              </a:rPr>
            </a:br>
            <a:r>
              <a:rPr lang="en-US" sz="2400" b="1" dirty="0">
                <a:latin typeface="Calibri" pitchFamily="34" charset="0"/>
              </a:rPr>
              <a:t>Urbanization</a:t>
            </a:r>
            <a:endParaRPr lang="fr-FR" sz="2400" b="1" dirty="0">
              <a:latin typeface="Calibri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5587" y="5410200"/>
            <a:ext cx="8821737" cy="1200329"/>
          </a:xfrm>
          <a:prstGeom prst="rect">
            <a:avLst/>
          </a:prstGeom>
          <a:solidFill>
            <a:srgbClr val="CCFF3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/>
              <a:t>Purpose of Africa RISING: </a:t>
            </a:r>
          </a:p>
          <a:p>
            <a:pPr algn="just"/>
            <a:r>
              <a:rPr lang="en-GB" dirty="0" smtClean="0"/>
              <a:t>Provide pathways of </a:t>
            </a:r>
            <a:r>
              <a:rPr lang="en-GB" b="1" dirty="0" smtClean="0"/>
              <a:t>hunger</a:t>
            </a:r>
            <a:r>
              <a:rPr lang="en-GB" dirty="0" smtClean="0"/>
              <a:t> and </a:t>
            </a:r>
            <a:r>
              <a:rPr lang="en-GB" b="1" dirty="0" smtClean="0"/>
              <a:t>poverty</a:t>
            </a:r>
            <a:r>
              <a:rPr lang="en-GB" dirty="0" smtClean="0"/>
              <a:t> for </a:t>
            </a:r>
            <a:r>
              <a:rPr lang="en-GB" b="1" dirty="0" smtClean="0"/>
              <a:t>small  holder families</a:t>
            </a:r>
            <a:r>
              <a:rPr lang="en-GB" dirty="0" smtClean="0"/>
              <a:t>, especially for </a:t>
            </a:r>
            <a:r>
              <a:rPr lang="en-GB" b="1" dirty="0" smtClean="0"/>
              <a:t>women</a:t>
            </a:r>
            <a:r>
              <a:rPr lang="en-GB" dirty="0" smtClean="0"/>
              <a:t> and </a:t>
            </a:r>
            <a:r>
              <a:rPr lang="en-GB" b="1" dirty="0" smtClean="0"/>
              <a:t>children</a:t>
            </a:r>
            <a:r>
              <a:rPr lang="en-GB" dirty="0" smtClean="0"/>
              <a:t>, through sustainably intensified farming systems that sufficiently improve </a:t>
            </a:r>
            <a:r>
              <a:rPr lang="en-GB" b="1" dirty="0" smtClean="0"/>
              <a:t>food</a:t>
            </a:r>
            <a:r>
              <a:rPr lang="en-GB" dirty="0" smtClean="0"/>
              <a:t>, </a:t>
            </a:r>
            <a:r>
              <a:rPr lang="en-GB" b="1" dirty="0" smtClean="0"/>
              <a:t>nutrition</a:t>
            </a:r>
            <a:r>
              <a:rPr lang="en-GB" dirty="0" smtClean="0"/>
              <a:t>, and </a:t>
            </a:r>
            <a:r>
              <a:rPr lang="en-GB" b="1" dirty="0" smtClean="0"/>
              <a:t>income security</a:t>
            </a:r>
            <a:r>
              <a:rPr lang="en-GB" dirty="0" smtClean="0"/>
              <a:t> and conserve or enhance the </a:t>
            </a:r>
            <a:r>
              <a:rPr lang="en-GB" b="1" dirty="0" smtClean="0"/>
              <a:t>natural resource</a:t>
            </a:r>
            <a:r>
              <a:rPr lang="en-GB" b="1" dirty="0" smtClean="0">
                <a:solidFill>
                  <a:srgbClr val="FF0000"/>
                </a:solidFill>
              </a:rPr>
              <a:t> </a:t>
            </a:r>
            <a:r>
              <a:rPr lang="en-GB" dirty="0" smtClean="0"/>
              <a:t>base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407093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:\Pix\IMG_0583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00200"/>
            <a:ext cx="9144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C:\Users\user\Desktop\Klins weeding\P1010193.JPG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72200" y="1447800"/>
            <a:ext cx="2971800" cy="1905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E:\DCIM\106MSDCF\DSC02415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72200" y="3429000"/>
            <a:ext cx="2971799" cy="1600200"/>
          </a:xfrm>
          <a:prstGeom prst="rect">
            <a:avLst/>
          </a:prstGeom>
          <a:noFill/>
        </p:spPr>
      </p:pic>
      <p:pic>
        <p:nvPicPr>
          <p:cNvPr id="9" name="Picture 2" descr="G:\DCIM\105MSDCF\DSC02158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72200" y="5105400"/>
            <a:ext cx="2971800" cy="1752600"/>
          </a:xfrm>
          <a:prstGeom prst="rect">
            <a:avLst/>
          </a:prstGeom>
          <a:noFill/>
        </p:spPr>
      </p:pic>
      <p:pic>
        <p:nvPicPr>
          <p:cNvPr id="10" name="Picture 3" descr="E:\DCIM\106MSDCF\DSC02299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71800" y="5105400"/>
            <a:ext cx="2420471" cy="1752600"/>
          </a:xfrm>
          <a:prstGeom prst="rect">
            <a:avLst/>
          </a:prstGeom>
          <a:noFill/>
        </p:spPr>
      </p:pic>
      <p:pic>
        <p:nvPicPr>
          <p:cNvPr id="11" name="Picture 2" descr="E:\DCIM\106MSDCF\DSC02278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105400"/>
            <a:ext cx="2209799" cy="1752599"/>
          </a:xfrm>
          <a:prstGeom prst="rect">
            <a:avLst/>
          </a:prstGeom>
          <a:noFill/>
        </p:spPr>
      </p:pic>
      <p:sp>
        <p:nvSpPr>
          <p:cNvPr id="13" name="Text Placeholder 9"/>
          <p:cNvSpPr txBox="1">
            <a:spLocks/>
          </p:cNvSpPr>
          <p:nvPr/>
        </p:nvSpPr>
        <p:spPr>
          <a:xfrm>
            <a:off x="0" y="914400"/>
            <a:ext cx="9144000" cy="533400"/>
          </a:xfrm>
          <a:prstGeom prst="rect">
            <a:avLst/>
          </a:prstGeom>
          <a:solidFill>
            <a:srgbClr val="CCFF33"/>
          </a:solidFill>
        </p:spPr>
        <p:txBody>
          <a:bodyPr vert="horz" lIns="91440" tIns="45720" rIns="91440" bIns="45720" rtlCol="0" anchor="ctr"/>
          <a:lstStyle>
            <a:lvl1pPr marL="114300" indent="0" algn="ctr">
              <a:buNone/>
              <a:defRPr sz="4800"/>
            </a:lvl1pPr>
          </a:lstStyle>
          <a:p>
            <a:pPr marL="11430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Major crops</a:t>
            </a:r>
            <a:endParaRPr kumimoji="0" lang="en-US" sz="36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376403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E:\DCIM\106MSDCF\DSC0245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600200"/>
            <a:ext cx="9143999" cy="5257800"/>
          </a:xfrm>
          <a:prstGeom prst="rect">
            <a:avLst/>
          </a:prstGeom>
          <a:noFill/>
        </p:spPr>
      </p:pic>
      <p:pic>
        <p:nvPicPr>
          <p:cNvPr id="4" name="Picture 2" descr="E:\DCIM\106MSDCF\DSC02360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9800" y="4829174"/>
            <a:ext cx="3124200" cy="2028825"/>
          </a:xfrm>
          <a:prstGeom prst="rect">
            <a:avLst/>
          </a:prstGeom>
          <a:noFill/>
        </p:spPr>
      </p:pic>
      <p:pic>
        <p:nvPicPr>
          <p:cNvPr id="5" name="Picture 2" descr="E:\DCIM\106MSDCF\DSC02475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6200" y="4829174"/>
            <a:ext cx="3200400" cy="2028825"/>
          </a:xfrm>
          <a:prstGeom prst="rect">
            <a:avLst/>
          </a:prstGeom>
          <a:noFill/>
        </p:spPr>
      </p:pic>
      <p:sp>
        <p:nvSpPr>
          <p:cNvPr id="7" name="Text Placeholder 9"/>
          <p:cNvSpPr txBox="1">
            <a:spLocks/>
          </p:cNvSpPr>
          <p:nvPr/>
        </p:nvSpPr>
        <p:spPr>
          <a:xfrm>
            <a:off x="0" y="914400"/>
            <a:ext cx="9144000" cy="533400"/>
          </a:xfrm>
          <a:prstGeom prst="rect">
            <a:avLst/>
          </a:prstGeom>
          <a:solidFill>
            <a:srgbClr val="CCFF33"/>
          </a:solidFill>
        </p:spPr>
        <p:txBody>
          <a:bodyPr vert="horz" lIns="91440" tIns="45720" rIns="91440" bIns="45720" rtlCol="0" anchor="ctr"/>
          <a:lstStyle>
            <a:lvl1pPr marL="114300" indent="0" algn="ctr">
              <a:buNone/>
              <a:defRPr sz="4800"/>
            </a:lvl1pPr>
          </a:lstStyle>
          <a:p>
            <a:pPr marL="11430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Major livestock and poultry</a:t>
            </a:r>
            <a:endParaRPr kumimoji="0" lang="en-US" sz="36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97656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0" y="1770995"/>
            <a:ext cx="79248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800" b="1" dirty="0" smtClean="0"/>
              <a:t>Credit</a:t>
            </a:r>
            <a:r>
              <a:rPr lang="en-US" sz="2800" dirty="0" smtClean="0"/>
              <a:t>- limited access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 smtClean="0"/>
              <a:t>Land preparation </a:t>
            </a:r>
            <a:r>
              <a:rPr lang="en-US" sz="2800" dirty="0" smtClean="0"/>
              <a:t>– inadequate equipment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 smtClean="0"/>
              <a:t>Soil fertility </a:t>
            </a:r>
            <a:r>
              <a:rPr lang="en-US" sz="2800" dirty="0" smtClean="0"/>
              <a:t>– low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 smtClean="0"/>
              <a:t>Seed</a:t>
            </a:r>
            <a:r>
              <a:rPr lang="en-US" sz="2800" dirty="0" smtClean="0"/>
              <a:t> – quality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 smtClean="0"/>
              <a:t>Water</a:t>
            </a:r>
            <a:r>
              <a:rPr lang="en-US" sz="2800" dirty="0" smtClean="0"/>
              <a:t> - erratic rainfall and drought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 smtClean="0"/>
              <a:t>Striga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 smtClean="0"/>
              <a:t>Pest</a:t>
            </a:r>
            <a:r>
              <a:rPr lang="en-US" sz="2800" dirty="0" smtClean="0"/>
              <a:t> and diseases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 smtClean="0"/>
              <a:t>Storage</a:t>
            </a:r>
            <a:r>
              <a:rPr lang="en-US" sz="2800" dirty="0" smtClean="0"/>
              <a:t> – facilities and technologies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 smtClean="0"/>
              <a:t>Markets</a:t>
            </a:r>
            <a:r>
              <a:rPr lang="en-US" sz="2800" dirty="0" smtClean="0"/>
              <a:t> –  access (some communities)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 smtClean="0"/>
              <a:t>Processing</a:t>
            </a:r>
            <a:r>
              <a:rPr lang="en-US" sz="2800" dirty="0" smtClean="0"/>
              <a:t> – equipment and technologies</a:t>
            </a:r>
          </a:p>
        </p:txBody>
      </p:sp>
      <p:sp>
        <p:nvSpPr>
          <p:cNvPr id="4" name="Text Placeholder 9"/>
          <p:cNvSpPr txBox="1">
            <a:spLocks/>
          </p:cNvSpPr>
          <p:nvPr/>
        </p:nvSpPr>
        <p:spPr>
          <a:xfrm>
            <a:off x="0" y="914400"/>
            <a:ext cx="9144000" cy="533400"/>
          </a:xfrm>
          <a:prstGeom prst="rect">
            <a:avLst/>
          </a:prstGeom>
          <a:solidFill>
            <a:srgbClr val="CCFF33"/>
          </a:solidFill>
        </p:spPr>
        <p:txBody>
          <a:bodyPr vert="horz" lIns="91440" tIns="45720" rIns="91440" bIns="45720" rtlCol="0" anchor="ctr"/>
          <a:lstStyle>
            <a:lvl1pPr marL="114300" indent="0" algn="ctr">
              <a:buNone/>
              <a:defRPr sz="4800"/>
            </a:lvl1pPr>
          </a:lstStyle>
          <a:p>
            <a:pPr marL="11430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Crop production constraints</a:t>
            </a:r>
            <a:endParaRPr kumimoji="0" lang="en-US" sz="36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722241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0" y="1568708"/>
            <a:ext cx="79248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800" b="1" dirty="0" smtClean="0"/>
              <a:t>Veterinary services </a:t>
            </a:r>
            <a:r>
              <a:rPr lang="en-US" sz="2800" dirty="0" smtClean="0"/>
              <a:t>- poor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 smtClean="0"/>
              <a:t>Diseases </a:t>
            </a:r>
            <a:r>
              <a:rPr lang="en-US" sz="2800" dirty="0" smtClean="0"/>
              <a:t>– high prevalence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 smtClean="0"/>
              <a:t>Parasites</a:t>
            </a:r>
            <a:r>
              <a:rPr lang="en-US" sz="2800" dirty="0" smtClean="0"/>
              <a:t> – internal and external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 smtClean="0"/>
              <a:t>Management </a:t>
            </a:r>
            <a:r>
              <a:rPr lang="en-US" sz="2800" dirty="0" smtClean="0"/>
              <a:t>– in appropriate housing, feeding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 smtClean="0"/>
              <a:t>Water points</a:t>
            </a:r>
            <a:r>
              <a:rPr lang="en-US" sz="2800" dirty="0" smtClean="0"/>
              <a:t> - inadequate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 smtClean="0"/>
              <a:t>Theft</a:t>
            </a: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Breeds – improved</a:t>
            </a:r>
            <a:r>
              <a:rPr lang="en-US" sz="2800" b="1" dirty="0" smtClean="0"/>
              <a:t>…??</a:t>
            </a: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800" b="1" dirty="0" smtClean="0"/>
              <a:t>Feeding </a:t>
            </a:r>
            <a:r>
              <a:rPr lang="en-US" sz="2800" dirty="0" smtClean="0"/>
              <a:t> – dry season (wet season??)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 smtClean="0"/>
              <a:t>Markets</a:t>
            </a:r>
            <a:r>
              <a:rPr lang="en-US" sz="2800" dirty="0" smtClean="0"/>
              <a:t> –  access (some communities)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 smtClean="0"/>
              <a:t>Processing</a:t>
            </a:r>
            <a:r>
              <a:rPr lang="en-US" sz="2800" dirty="0" smtClean="0"/>
              <a:t> –  equipment and technologies</a:t>
            </a:r>
          </a:p>
        </p:txBody>
      </p:sp>
      <p:sp>
        <p:nvSpPr>
          <p:cNvPr id="4" name="Text Placeholder 9"/>
          <p:cNvSpPr txBox="1">
            <a:spLocks/>
          </p:cNvSpPr>
          <p:nvPr/>
        </p:nvSpPr>
        <p:spPr>
          <a:xfrm>
            <a:off x="0" y="990600"/>
            <a:ext cx="9144000" cy="533400"/>
          </a:xfrm>
          <a:prstGeom prst="rect">
            <a:avLst/>
          </a:prstGeom>
          <a:solidFill>
            <a:srgbClr val="CCFF33"/>
          </a:solidFill>
        </p:spPr>
        <p:txBody>
          <a:bodyPr vert="horz" lIns="91440" tIns="45720" rIns="91440" bIns="45720" rtlCol="0" anchor="ctr"/>
          <a:lstStyle>
            <a:lvl1pPr marL="114300" indent="0" algn="ctr">
              <a:buNone/>
              <a:defRPr sz="4800"/>
            </a:lvl1pPr>
          </a:lstStyle>
          <a:p>
            <a:pPr marL="11430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Livestock</a:t>
            </a:r>
            <a:r>
              <a:rPr kumimoji="0" lang="en-US" sz="320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</a:rPr>
              <a:t> </a:t>
            </a: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production constraints</a:t>
            </a:r>
            <a:endParaRPr kumimoji="0" lang="en-US" sz="3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85650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0" y="1571685"/>
            <a:ext cx="79248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400" b="1" dirty="0" smtClean="0"/>
              <a:t>Crop production – on-station and on-farm</a:t>
            </a:r>
          </a:p>
          <a:p>
            <a:pPr marL="971550" lvl="1" indent="-514350">
              <a:buFont typeface="Arial" pitchFamily="34" charset="0"/>
              <a:buChar char="•"/>
            </a:pPr>
            <a:r>
              <a:rPr lang="en-US" sz="2400" dirty="0" smtClean="0"/>
              <a:t>Varietal trials</a:t>
            </a:r>
          </a:p>
          <a:p>
            <a:pPr marL="971550" lvl="1" indent="-514350">
              <a:buFont typeface="Arial" pitchFamily="34" charset="0"/>
              <a:buChar char="•"/>
            </a:pPr>
            <a:r>
              <a:rPr lang="en-US" sz="2400" dirty="0" smtClean="0"/>
              <a:t>Soil fertility management</a:t>
            </a:r>
          </a:p>
          <a:p>
            <a:pPr marL="971550" lvl="1" indent="-514350">
              <a:buFont typeface="Arial" pitchFamily="34" charset="0"/>
              <a:buChar char="•"/>
            </a:pPr>
            <a:r>
              <a:rPr lang="en-US" sz="2400" dirty="0" smtClean="0"/>
              <a:t>Cropping dates/spraying regimes</a:t>
            </a:r>
          </a:p>
          <a:p>
            <a:pPr marL="971550" lvl="1" indent="-514350">
              <a:buFont typeface="Arial" pitchFamily="34" charset="0"/>
              <a:buChar char="•"/>
            </a:pPr>
            <a:r>
              <a:rPr lang="en-US" sz="2400" dirty="0" smtClean="0"/>
              <a:t>Striga management</a:t>
            </a:r>
          </a:p>
          <a:p>
            <a:pPr marL="971550" lvl="1" indent="-514350">
              <a:buFont typeface="Arial" pitchFamily="34" charset="0"/>
              <a:buChar char="•"/>
            </a:pPr>
            <a:r>
              <a:rPr lang="en-US" sz="2400" dirty="0" smtClean="0"/>
              <a:t>Community-based seed production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b="1" dirty="0" smtClean="0"/>
              <a:t>Livestock – poultry, sheep/goats</a:t>
            </a:r>
          </a:p>
          <a:p>
            <a:pPr marL="971550" lvl="1" indent="-514350">
              <a:buFont typeface="Arial" pitchFamily="34" charset="0"/>
              <a:buChar char="•"/>
            </a:pPr>
            <a:r>
              <a:rPr lang="en-US" sz="2400" dirty="0" smtClean="0"/>
              <a:t>Disease and pest management</a:t>
            </a:r>
          </a:p>
          <a:p>
            <a:pPr marL="971550" lvl="1" indent="-514350">
              <a:buFont typeface="Arial" pitchFamily="34" charset="0"/>
              <a:buChar char="•"/>
            </a:pPr>
            <a:r>
              <a:rPr lang="en-US" sz="2400" dirty="0" smtClean="0"/>
              <a:t>Feeding management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b="1" dirty="0" smtClean="0"/>
              <a:t>Capacity building</a:t>
            </a:r>
          </a:p>
          <a:p>
            <a:pPr marL="971550" lvl="1" indent="-514350">
              <a:buFont typeface="Arial" pitchFamily="34" charset="0"/>
              <a:buChar char="•"/>
            </a:pPr>
            <a:r>
              <a:rPr lang="en-US" sz="2400" dirty="0" smtClean="0"/>
              <a:t>Farmers</a:t>
            </a:r>
          </a:p>
          <a:p>
            <a:pPr marL="971550" lvl="1" indent="-514350">
              <a:buFont typeface="Arial" pitchFamily="34" charset="0"/>
              <a:buChar char="•"/>
            </a:pPr>
            <a:r>
              <a:rPr lang="en-US" sz="2400" dirty="0" smtClean="0"/>
              <a:t>Research and extension staff</a:t>
            </a:r>
            <a:endParaRPr lang="en-US" sz="2400" i="1" dirty="0" smtClean="0">
              <a:solidFill>
                <a:srgbClr val="0000CC"/>
              </a:solidFill>
            </a:endParaRPr>
          </a:p>
        </p:txBody>
      </p:sp>
      <p:sp>
        <p:nvSpPr>
          <p:cNvPr id="4" name="Text Placeholder 9"/>
          <p:cNvSpPr txBox="1">
            <a:spLocks/>
          </p:cNvSpPr>
          <p:nvPr/>
        </p:nvSpPr>
        <p:spPr>
          <a:xfrm>
            <a:off x="0" y="914400"/>
            <a:ext cx="9144000" cy="533400"/>
          </a:xfrm>
          <a:prstGeom prst="rect">
            <a:avLst/>
          </a:prstGeom>
          <a:solidFill>
            <a:srgbClr val="CCFF33"/>
          </a:solidFill>
          <a:ln>
            <a:solidFill>
              <a:schemeClr val="accent1"/>
            </a:solidFill>
          </a:ln>
        </p:spPr>
        <p:txBody>
          <a:bodyPr vert="horz" lIns="91440" tIns="45720" rIns="91440" bIns="45720" rtlCol="0" anchor="ctr"/>
          <a:lstStyle>
            <a:lvl1pPr marL="114300" indent="0" algn="ctr">
              <a:buNone/>
              <a:defRPr sz="4800"/>
            </a:lvl1pPr>
          </a:lstStyle>
          <a:p>
            <a:pPr marL="11430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Community action plans</a:t>
            </a:r>
            <a:endParaRPr kumimoji="0" lang="en-US" sz="36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177672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0" y="1870770"/>
            <a:ext cx="79248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200" dirty="0" smtClean="0"/>
              <a:t>Improving productivity - crop and livestock </a:t>
            </a:r>
          </a:p>
          <a:p>
            <a:pPr marL="514350" indent="-514350">
              <a:buFont typeface="+mj-lt"/>
              <a:buAutoNum type="arabicPeriod"/>
            </a:pPr>
            <a:endParaRPr lang="en-US" sz="3200" dirty="0"/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/>
              <a:t>Natural resource </a:t>
            </a:r>
            <a:r>
              <a:rPr lang="en-US" sz="3200" dirty="0"/>
              <a:t> </a:t>
            </a:r>
            <a:r>
              <a:rPr lang="en-US" sz="3200" dirty="0" smtClean="0"/>
              <a:t>management</a:t>
            </a:r>
          </a:p>
          <a:p>
            <a:pPr marL="514350" indent="-514350">
              <a:buFont typeface="+mj-lt"/>
              <a:buAutoNum type="arabicPeriod"/>
            </a:pPr>
            <a:endParaRPr lang="en-US" sz="3200" dirty="0"/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/>
              <a:t>Improving household nutrition</a:t>
            </a:r>
          </a:p>
          <a:p>
            <a:pPr marL="514350" indent="-514350">
              <a:buFont typeface="+mj-lt"/>
              <a:buAutoNum type="arabicPeriod"/>
            </a:pPr>
            <a:endParaRPr lang="en-US" sz="32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/>
              <a:t>Capacity building</a:t>
            </a:r>
          </a:p>
        </p:txBody>
      </p:sp>
      <p:sp>
        <p:nvSpPr>
          <p:cNvPr id="4" name="Text Placeholder 9"/>
          <p:cNvSpPr txBox="1">
            <a:spLocks/>
          </p:cNvSpPr>
          <p:nvPr/>
        </p:nvSpPr>
        <p:spPr>
          <a:xfrm>
            <a:off x="0" y="914400"/>
            <a:ext cx="9144000" cy="533400"/>
          </a:xfrm>
          <a:prstGeom prst="rect">
            <a:avLst/>
          </a:prstGeom>
          <a:solidFill>
            <a:srgbClr val="CCFF33"/>
          </a:solidFill>
        </p:spPr>
        <p:txBody>
          <a:bodyPr vert="horz" lIns="91440" tIns="45720" rIns="91440" bIns="45720" rtlCol="0" anchor="ctr"/>
          <a:lstStyle>
            <a:lvl1pPr marL="114300" indent="0" algn="ctr">
              <a:buNone/>
              <a:defRPr sz="4800"/>
            </a:lvl1pPr>
          </a:lstStyle>
          <a:p>
            <a:pPr marL="11430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2012 Work</a:t>
            </a:r>
            <a:r>
              <a:rPr kumimoji="0" lang="en-US" sz="360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</a:rPr>
              <a:t> Implemented - </a:t>
            </a:r>
            <a:r>
              <a:rPr kumimoji="0" lang="en-US" sz="36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Components</a:t>
            </a:r>
            <a:endParaRPr kumimoji="0" lang="en-US" sz="36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143800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4308769"/>
              </p:ext>
            </p:extLst>
          </p:nvPr>
        </p:nvGraphicFramePr>
        <p:xfrm>
          <a:off x="4572000" y="1482090"/>
          <a:ext cx="4191001" cy="47815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83083"/>
                <a:gridCol w="1440879"/>
                <a:gridCol w="1010394"/>
                <a:gridCol w="1056645"/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600" u="none" strike="noStrike" dirty="0">
                          <a:effectLst/>
                          <a:latin typeface="+mn-lt"/>
                        </a:rPr>
                        <a:t>Seed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600" u="none" strike="noStrike" dirty="0">
                          <a:effectLst/>
                          <a:latin typeface="+mn-lt"/>
                        </a:rPr>
                        <a:t>Area cover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92D050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effectLst/>
                          <a:latin typeface="+mn-lt"/>
                        </a:rPr>
                        <a:t>Crop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u="none" strike="noStrike" dirty="0" smtClean="0">
                          <a:effectLst/>
                          <a:latin typeface="+mn-lt"/>
                        </a:rPr>
                        <a:t>Variety/promising</a:t>
                      </a:r>
                      <a:r>
                        <a:rPr lang="en-GB" sz="1600" u="none" strike="noStrike" baseline="0" dirty="0" smtClean="0">
                          <a:effectLst/>
                          <a:latin typeface="+mn-lt"/>
                        </a:rPr>
                        <a:t> line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600" u="none" strike="noStrike" dirty="0">
                          <a:effectLst/>
                          <a:latin typeface="+mn-lt"/>
                        </a:rPr>
                        <a:t>(kg) 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600" u="none" strike="noStrike" dirty="0">
                          <a:effectLst/>
                          <a:latin typeface="+mn-lt"/>
                        </a:rPr>
                        <a:t>(ha)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92D050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u="none" strike="noStrike" dirty="0">
                          <a:effectLst/>
                          <a:latin typeface="+mn-lt"/>
                        </a:rPr>
                        <a:t>Maize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dirty="0" err="1">
                          <a:effectLst/>
                          <a:latin typeface="+mn-lt"/>
                        </a:rPr>
                        <a:t>Omankwa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200" u="none" strike="noStrike" dirty="0">
                          <a:effectLst/>
                          <a:latin typeface="+mn-lt"/>
                        </a:rPr>
                        <a:t>900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200" u="none" strike="noStrike">
                          <a:effectLst/>
                          <a:latin typeface="+mn-lt"/>
                        </a:rPr>
                        <a:t>40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dirty="0" err="1">
                          <a:effectLst/>
                          <a:latin typeface="+mn-lt"/>
                        </a:rPr>
                        <a:t>Abontem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200" u="none" strike="noStrike" dirty="0">
                          <a:effectLst/>
                          <a:latin typeface="+mn-lt"/>
                        </a:rPr>
                        <a:t>1980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200" u="none" strike="noStrike" dirty="0">
                          <a:effectLst/>
                          <a:latin typeface="+mn-lt"/>
                        </a:rPr>
                        <a:t>88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>
                          <a:effectLst/>
                          <a:latin typeface="+mn-lt"/>
                        </a:rPr>
                        <a:t>Aburohemaa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200" u="none" strike="noStrike" dirty="0">
                          <a:effectLst/>
                          <a:latin typeface="+mn-lt"/>
                        </a:rPr>
                        <a:t>2700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200" u="none" strike="noStrike" dirty="0">
                          <a:effectLst/>
                          <a:latin typeface="+mn-lt"/>
                        </a:rPr>
                        <a:t>120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>
                          <a:effectLst/>
                          <a:latin typeface="+mn-lt"/>
                        </a:rPr>
                        <a:t>DT SR W COF2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200" u="none" strike="noStrike">
                          <a:effectLst/>
                          <a:latin typeface="+mn-lt"/>
                        </a:rPr>
                        <a:t>5490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200" u="none" strike="noStrike" dirty="0">
                          <a:effectLst/>
                          <a:latin typeface="+mn-lt"/>
                        </a:rPr>
                        <a:t>244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1" u="none" strike="noStrike" dirty="0">
                          <a:effectLst/>
                          <a:latin typeface="+mn-lt"/>
                        </a:rPr>
                        <a:t>Sub-total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200" b="1" u="none" strike="noStrike" dirty="0">
                          <a:effectLst/>
                          <a:latin typeface="+mn-lt"/>
                        </a:rPr>
                        <a:t>11070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200" b="1" u="none" strike="noStrike" dirty="0">
                          <a:effectLst/>
                          <a:latin typeface="+mn-lt"/>
                        </a:rPr>
                        <a:t>492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u="none" strike="noStrike">
                          <a:effectLst/>
                          <a:latin typeface="+mn-lt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200" u="none" strike="noStrike">
                          <a:effectLst/>
                          <a:latin typeface="+mn-lt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2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u="none" strike="noStrike" dirty="0">
                          <a:effectLst/>
                          <a:latin typeface="+mn-lt"/>
                        </a:rPr>
                        <a:t>Cowpea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dirty="0">
                          <a:effectLst/>
                          <a:latin typeface="+mn-lt"/>
                        </a:rPr>
                        <a:t>IT 89K-288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200" u="none" strike="noStrike">
                          <a:effectLst/>
                          <a:latin typeface="+mn-lt"/>
                        </a:rPr>
                        <a:t>90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200" u="none" strike="noStrike" dirty="0">
                          <a:effectLst/>
                          <a:latin typeface="+mn-lt"/>
                        </a:rPr>
                        <a:t>3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u="none" strike="noStrike" dirty="0">
                          <a:effectLst/>
                          <a:latin typeface="+mn-lt"/>
                        </a:rPr>
                        <a:t> 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>
                          <a:effectLst/>
                          <a:latin typeface="+mn-lt"/>
                        </a:rPr>
                        <a:t>IT 99K-2-1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200" u="none" strike="noStrike">
                          <a:effectLst/>
                          <a:latin typeface="+mn-lt"/>
                        </a:rPr>
                        <a:t>90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200" u="none" strike="noStrike" dirty="0">
                          <a:effectLst/>
                          <a:latin typeface="+mn-lt"/>
                        </a:rPr>
                        <a:t>3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u="none" strike="noStrike" dirty="0">
                          <a:effectLst/>
                          <a:latin typeface="+mn-lt"/>
                        </a:rPr>
                        <a:t> 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dirty="0" err="1">
                          <a:effectLst/>
                          <a:latin typeface="+mn-lt"/>
                        </a:rPr>
                        <a:t>Padituya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200" u="none" strike="noStrike">
                          <a:effectLst/>
                          <a:latin typeface="+mn-lt"/>
                        </a:rPr>
                        <a:t>270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200" u="none" strike="noStrike" dirty="0">
                          <a:effectLst/>
                          <a:latin typeface="+mn-lt"/>
                        </a:rPr>
                        <a:t>10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u="none" strike="noStrike" dirty="0">
                          <a:effectLst/>
                          <a:latin typeface="+mn-lt"/>
                        </a:rPr>
                        <a:t> 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dirty="0" err="1">
                          <a:effectLst/>
                          <a:latin typeface="+mn-lt"/>
                        </a:rPr>
                        <a:t>Apagbaala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200" u="none" strike="noStrike">
                          <a:effectLst/>
                          <a:latin typeface="+mn-lt"/>
                        </a:rPr>
                        <a:t>270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200" u="none" strike="noStrike" dirty="0">
                          <a:effectLst/>
                          <a:latin typeface="+mn-lt"/>
                        </a:rPr>
                        <a:t>10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u="none" strike="noStrike" dirty="0">
                          <a:effectLst/>
                          <a:latin typeface="+mn-lt"/>
                        </a:rPr>
                        <a:t> 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dirty="0">
                          <a:effectLst/>
                          <a:latin typeface="+mn-lt"/>
                        </a:rPr>
                        <a:t>IT 99K-1-1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200" u="none" strike="noStrike">
                          <a:effectLst/>
                          <a:latin typeface="+mn-lt"/>
                        </a:rPr>
                        <a:t>360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200" u="none" strike="noStrike" dirty="0">
                          <a:effectLst/>
                          <a:latin typeface="+mn-lt"/>
                        </a:rPr>
                        <a:t>13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u="none" strike="noStrike" dirty="0">
                          <a:effectLst/>
                          <a:latin typeface="+mn-lt"/>
                        </a:rPr>
                        <a:t> 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dirty="0" err="1">
                          <a:effectLst/>
                          <a:latin typeface="+mn-lt"/>
                        </a:rPr>
                        <a:t>Songotra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200" u="none" strike="noStrike" dirty="0">
                          <a:effectLst/>
                          <a:latin typeface="+mn-lt"/>
                        </a:rPr>
                        <a:t>540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200" u="none" strike="noStrike" dirty="0">
                          <a:effectLst/>
                          <a:latin typeface="+mn-lt"/>
                        </a:rPr>
                        <a:t>19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u="none" strike="noStrike" dirty="0">
                          <a:effectLst/>
                          <a:latin typeface="+mn-lt"/>
                        </a:rPr>
                        <a:t>Sub-total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200" b="1" u="none" strike="noStrike" dirty="0">
                          <a:effectLst/>
                          <a:latin typeface="+mn-lt"/>
                        </a:rPr>
                        <a:t>1620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200" b="1" u="none" strike="noStrike" dirty="0">
                          <a:effectLst/>
                          <a:latin typeface="+mn-lt"/>
                        </a:rPr>
                        <a:t>58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200" u="none" strike="noStrike">
                          <a:effectLst/>
                          <a:latin typeface="+mn-lt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2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u="none" strike="noStrike" dirty="0">
                          <a:effectLst/>
                          <a:latin typeface="+mn-lt"/>
                        </a:rPr>
                        <a:t>Soybean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>
                          <a:effectLst/>
                          <a:latin typeface="+mn-lt"/>
                        </a:rPr>
                        <a:t>TGX 1448-2F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200" u="none" strike="noStrike">
                          <a:effectLst/>
                          <a:latin typeface="+mn-lt"/>
                        </a:rPr>
                        <a:t>270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200" u="none" strike="noStrike" dirty="0">
                          <a:effectLst/>
                          <a:latin typeface="+mn-lt"/>
                        </a:rPr>
                        <a:t>7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>
                          <a:effectLst/>
                          <a:latin typeface="+mn-lt"/>
                        </a:rPr>
                        <a:t>TGX 1904-6F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200" u="none" strike="noStrike">
                          <a:effectLst/>
                          <a:latin typeface="+mn-lt"/>
                        </a:rPr>
                        <a:t>630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200" u="none" strike="noStrike" dirty="0">
                          <a:effectLst/>
                          <a:latin typeface="+mn-lt"/>
                        </a:rPr>
                        <a:t>17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1" u="none" strike="noStrike" dirty="0">
                          <a:effectLst/>
                          <a:latin typeface="+mn-lt"/>
                        </a:rPr>
                        <a:t>Sub-total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200" b="1" u="none" strike="noStrike" dirty="0">
                          <a:effectLst/>
                          <a:latin typeface="+mn-lt"/>
                        </a:rPr>
                        <a:t>900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200" b="1" u="none" strike="noStrike" dirty="0">
                          <a:effectLst/>
                          <a:latin typeface="+mn-lt"/>
                        </a:rPr>
                        <a:t>24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effectLst/>
                          <a:latin typeface="+mn-lt"/>
                        </a:rPr>
                        <a:t>Grand total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+mn-lt"/>
                        </a:rPr>
                        <a:t>13590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+mn-lt"/>
                        </a:rPr>
                        <a:t>574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4" name="Text Placeholder 9"/>
          <p:cNvSpPr txBox="1">
            <a:spLocks/>
          </p:cNvSpPr>
          <p:nvPr/>
        </p:nvSpPr>
        <p:spPr>
          <a:xfrm>
            <a:off x="0" y="914400"/>
            <a:ext cx="9144000" cy="533400"/>
          </a:xfrm>
          <a:prstGeom prst="rect">
            <a:avLst/>
          </a:prstGeom>
          <a:solidFill>
            <a:srgbClr val="CCFF33"/>
          </a:solidFill>
        </p:spPr>
        <p:txBody>
          <a:bodyPr vert="horz" lIns="91440" tIns="45720" rIns="91440" bIns="45720" rtlCol="0" anchor="ctr"/>
          <a:lstStyle>
            <a:lvl1pPr marL="114300" indent="0" algn="ctr">
              <a:buNone/>
              <a:defRPr sz="4800"/>
            </a:lvl1pPr>
          </a:lstStyle>
          <a:p>
            <a:pPr marL="11430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Highlights: Seed multiplication</a:t>
            </a:r>
            <a:endParaRPr kumimoji="0" lang="en-US" sz="4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5" name="Picture 2" descr="F:\DCIM\106MSDCF\DSC0229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1524000"/>
            <a:ext cx="4267200" cy="4724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98922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DCIM\105MSDCF\DSC0226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209800"/>
            <a:ext cx="4572000" cy="4648200"/>
          </a:xfrm>
          <a:prstGeom prst="rect">
            <a:avLst/>
          </a:prstGeom>
          <a:noFill/>
        </p:spPr>
      </p:pic>
      <p:sp>
        <p:nvSpPr>
          <p:cNvPr id="3" name="Text Placeholder 9"/>
          <p:cNvSpPr txBox="1">
            <a:spLocks/>
          </p:cNvSpPr>
          <p:nvPr/>
        </p:nvSpPr>
        <p:spPr>
          <a:xfrm>
            <a:off x="0" y="1104900"/>
            <a:ext cx="9144000" cy="647700"/>
          </a:xfrm>
          <a:prstGeom prst="rect">
            <a:avLst/>
          </a:prstGeom>
          <a:solidFill>
            <a:srgbClr val="CCFF33"/>
          </a:solidFill>
        </p:spPr>
        <p:txBody>
          <a:bodyPr vert="horz" lIns="91440" tIns="45720" rIns="91440" bIns="45720" rtlCol="0" anchor="ctr"/>
          <a:lstStyle>
            <a:lvl1pPr marL="114300" indent="0" algn="ctr">
              <a:buNone/>
              <a:defRPr sz="4800"/>
            </a:lvl1pPr>
          </a:lstStyle>
          <a:p>
            <a:pPr marL="11430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Highlights: On-farm </a:t>
            </a:r>
            <a:r>
              <a:rPr lang="en-US" sz="4000" dirty="0" smtClean="0"/>
              <a:t>demonstrations</a:t>
            </a:r>
            <a:endParaRPr kumimoji="0" lang="en-US" sz="4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425025742"/>
              </p:ext>
            </p:extLst>
          </p:nvPr>
        </p:nvGraphicFramePr>
        <p:xfrm>
          <a:off x="4800600" y="2209800"/>
          <a:ext cx="4191000" cy="464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562808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E:\DCIM\106MSDCF\DSC024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981200"/>
            <a:ext cx="4267199" cy="4038600"/>
          </a:xfrm>
          <a:prstGeom prst="rect">
            <a:avLst/>
          </a:prstGeom>
          <a:noFill/>
        </p:spPr>
      </p:pic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81540608"/>
              </p:ext>
            </p:extLst>
          </p:nvPr>
        </p:nvGraphicFramePr>
        <p:xfrm>
          <a:off x="4572000" y="1978572"/>
          <a:ext cx="4267200" cy="40412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Text Placeholder 9"/>
          <p:cNvSpPr txBox="1">
            <a:spLocks/>
          </p:cNvSpPr>
          <p:nvPr/>
        </p:nvSpPr>
        <p:spPr>
          <a:xfrm>
            <a:off x="0" y="1066800"/>
            <a:ext cx="9144000" cy="533400"/>
          </a:xfrm>
          <a:prstGeom prst="rect">
            <a:avLst/>
          </a:prstGeom>
          <a:solidFill>
            <a:srgbClr val="CCFF33"/>
          </a:solidFill>
        </p:spPr>
        <p:txBody>
          <a:bodyPr vert="horz" lIns="91440" tIns="45720" rIns="91440" bIns="45720" rtlCol="0" anchor="ctr"/>
          <a:lstStyle>
            <a:lvl1pPr marL="114300" indent="0" algn="ctr">
              <a:buNone/>
              <a:defRPr sz="4800"/>
            </a:lvl1pPr>
          </a:lstStyle>
          <a:p>
            <a:pPr marL="11430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Highlights: Maize </a:t>
            </a:r>
            <a:r>
              <a:rPr lang="en-US" sz="4000" dirty="0" smtClean="0"/>
              <a:t>demonstrations</a:t>
            </a:r>
            <a:endParaRPr kumimoji="0" lang="en-US" sz="4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983424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9"/>
          <p:cNvSpPr txBox="1">
            <a:spLocks/>
          </p:cNvSpPr>
          <p:nvPr/>
        </p:nvSpPr>
        <p:spPr>
          <a:xfrm>
            <a:off x="0" y="1143000"/>
            <a:ext cx="9144000" cy="533400"/>
          </a:xfrm>
          <a:prstGeom prst="rect">
            <a:avLst/>
          </a:prstGeom>
          <a:solidFill>
            <a:srgbClr val="CCFF33"/>
          </a:solidFill>
        </p:spPr>
        <p:txBody>
          <a:bodyPr vert="horz" lIns="91440" tIns="45720" rIns="91440" bIns="45720" rtlCol="0" anchor="ctr"/>
          <a:lstStyle>
            <a:lvl1pPr marL="114300" indent="0" algn="ctr">
              <a:buNone/>
              <a:defRPr sz="4800"/>
            </a:lvl1pPr>
          </a:lstStyle>
          <a:p>
            <a:pPr marL="11430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Highlights: </a:t>
            </a:r>
            <a:r>
              <a:rPr lang="en-US" sz="3600" dirty="0" smtClean="0"/>
              <a:t>Cowpea responses to planting date</a:t>
            </a:r>
            <a:endParaRPr kumimoji="0" lang="en-US" sz="36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7" name="Picture 2" descr="G:\DCIM\105MSDCF\DSC02198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" y="1981200"/>
            <a:ext cx="3886200" cy="4038600"/>
          </a:xfrm>
          <a:prstGeom prst="rect">
            <a:avLst/>
          </a:prstGeom>
          <a:noFill/>
        </p:spPr>
      </p:pic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48478031"/>
              </p:ext>
            </p:extLst>
          </p:nvPr>
        </p:nvGraphicFramePr>
        <p:xfrm>
          <a:off x="5029200" y="2057400"/>
          <a:ext cx="3810000" cy="3962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940958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457200" y="2743200"/>
            <a:ext cx="7620000" cy="3429000"/>
          </a:xfrm>
        </p:spPr>
        <p:txBody>
          <a:bodyPr/>
          <a:lstStyle/>
          <a:p>
            <a:r>
              <a:rPr lang="en-US" b="1" dirty="0" smtClean="0"/>
              <a:t>Identify and evaluate </a:t>
            </a:r>
            <a:r>
              <a:rPr lang="en-US" dirty="0" smtClean="0"/>
              <a:t>demand-driven </a:t>
            </a:r>
            <a:r>
              <a:rPr lang="en-US" b="1" dirty="0" smtClean="0"/>
              <a:t>options for sustainable intensification (SI) </a:t>
            </a:r>
            <a:r>
              <a:rPr lang="en-US" dirty="0" smtClean="0"/>
              <a:t>that contribute to rural poverty alleviation, improved nutrition and equity and ecosystem stability </a:t>
            </a:r>
          </a:p>
          <a:p>
            <a:endParaRPr lang="en-GB" dirty="0" smtClean="0"/>
          </a:p>
          <a:p>
            <a:r>
              <a:rPr lang="en-US" b="1" dirty="0" smtClean="0"/>
              <a:t>Evaluate, document and share experiences with approaches for delivering and integrating </a:t>
            </a:r>
            <a:r>
              <a:rPr lang="en-US" dirty="0" smtClean="0"/>
              <a:t>innovation for sustainable intensification (SI) in a way that will promote their uptake </a:t>
            </a:r>
            <a:r>
              <a:rPr lang="en-US" b="1" dirty="0" smtClean="0"/>
              <a:t>beyond the Africa RISING action research sites </a:t>
            </a:r>
            <a:endParaRPr lang="en-GB" b="1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US" dirty="0" smtClean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1268760"/>
            <a:ext cx="9144000" cy="914400"/>
          </a:xfrm>
          <a:prstGeom prst="rect">
            <a:avLst/>
          </a:prstGeom>
          <a:solidFill>
            <a:srgbClr val="CCFF33"/>
          </a:solidFill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GB" sz="4400" dirty="0" smtClean="0"/>
              <a:t>Objectives</a:t>
            </a:r>
            <a:r>
              <a:rPr lang="en-GB" sz="4400" dirty="0"/>
              <a:t>: </a:t>
            </a:r>
            <a:r>
              <a:rPr lang="en-GB" sz="4400" dirty="0" smtClean="0"/>
              <a:t>Research</a:t>
            </a:r>
            <a:endParaRPr lang="en-US" sz="4400" spc="-100" dirty="0">
              <a:solidFill>
                <a:schemeClr val="tx2"/>
              </a:solidFill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371056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21221507"/>
              </p:ext>
            </p:extLst>
          </p:nvPr>
        </p:nvGraphicFramePr>
        <p:xfrm>
          <a:off x="228601" y="1828800"/>
          <a:ext cx="5943599" cy="4419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" name="Picture 1" descr="H:\MSP_Navrongo\P627008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8400" y="3124200"/>
            <a:ext cx="27432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334000" y="1828800"/>
            <a:ext cx="3429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Baseline data collected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Seed produced 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Yield gap analyzed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Multi-stakeholder platforms</a:t>
            </a:r>
          </a:p>
        </p:txBody>
      </p:sp>
      <p:sp>
        <p:nvSpPr>
          <p:cNvPr id="8" name="Text Placeholder 9"/>
          <p:cNvSpPr txBox="1">
            <a:spLocks/>
          </p:cNvSpPr>
          <p:nvPr/>
        </p:nvSpPr>
        <p:spPr>
          <a:xfrm>
            <a:off x="0" y="1143000"/>
            <a:ext cx="9144000" cy="533400"/>
          </a:xfrm>
          <a:prstGeom prst="rect">
            <a:avLst/>
          </a:prstGeom>
          <a:solidFill>
            <a:srgbClr val="CCFF33"/>
          </a:solidFill>
        </p:spPr>
        <p:txBody>
          <a:bodyPr vert="horz" lIns="91440" tIns="45720" rIns="91440" bIns="45720" rtlCol="0" anchor="ctr"/>
          <a:lstStyle>
            <a:lvl1pPr marL="114300" indent="0" algn="ctr">
              <a:buNone/>
              <a:defRPr sz="4800"/>
            </a:lvl1pPr>
          </a:lstStyle>
          <a:p>
            <a:pPr marL="11430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Highlights: Rice-based systems characterized</a:t>
            </a:r>
            <a:endParaRPr kumimoji="0" lang="en-US" sz="36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118912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70655419"/>
              </p:ext>
            </p:extLst>
          </p:nvPr>
        </p:nvGraphicFramePr>
        <p:xfrm>
          <a:off x="304800" y="1905000"/>
          <a:ext cx="4876800" cy="4038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Picture 3" descr="E:\DCIM\106MSDCF\DSC02299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51929" y="1905000"/>
            <a:ext cx="3563471" cy="3810000"/>
          </a:xfrm>
          <a:prstGeom prst="rect">
            <a:avLst/>
          </a:prstGeom>
          <a:noFill/>
        </p:spPr>
      </p:pic>
      <p:sp>
        <p:nvSpPr>
          <p:cNvPr id="6" name="Text Placeholder 9"/>
          <p:cNvSpPr txBox="1">
            <a:spLocks/>
          </p:cNvSpPr>
          <p:nvPr/>
        </p:nvSpPr>
        <p:spPr>
          <a:xfrm>
            <a:off x="0" y="1143000"/>
            <a:ext cx="9144000" cy="533400"/>
          </a:xfrm>
          <a:prstGeom prst="rect">
            <a:avLst/>
          </a:prstGeom>
          <a:solidFill>
            <a:srgbClr val="CCFF33"/>
          </a:solidFill>
        </p:spPr>
        <p:txBody>
          <a:bodyPr vert="horz" lIns="91440" tIns="45720" rIns="91440" bIns="45720" rtlCol="0" anchor="ctr"/>
          <a:lstStyle>
            <a:lvl1pPr marL="114300" indent="0" algn="ctr">
              <a:buNone/>
              <a:defRPr sz="4800"/>
            </a:lvl1pPr>
          </a:lstStyle>
          <a:p>
            <a:pPr marL="11430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Highlights: </a:t>
            </a:r>
            <a:r>
              <a:rPr lang="en-US" sz="3600" noProof="0" dirty="0" smtClean="0"/>
              <a:t>Vegetable seed production</a:t>
            </a:r>
            <a:endParaRPr kumimoji="0" lang="en-US" sz="36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26359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4400" y="1905000"/>
            <a:ext cx="7239000" cy="3886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9"/>
          <p:cNvSpPr txBox="1">
            <a:spLocks/>
          </p:cNvSpPr>
          <p:nvPr/>
        </p:nvSpPr>
        <p:spPr>
          <a:xfrm>
            <a:off x="0" y="1143000"/>
            <a:ext cx="9144000" cy="533400"/>
          </a:xfrm>
          <a:prstGeom prst="rect">
            <a:avLst/>
          </a:prstGeom>
          <a:solidFill>
            <a:srgbClr val="CCFF33"/>
          </a:solidFill>
        </p:spPr>
        <p:txBody>
          <a:bodyPr vert="horz" lIns="91440" tIns="45720" rIns="91440" bIns="45720" rtlCol="0" anchor="ctr"/>
          <a:lstStyle>
            <a:lvl1pPr marL="114300" indent="0" algn="ctr">
              <a:buNone/>
              <a:defRPr sz="4800"/>
            </a:lvl1pPr>
          </a:lstStyle>
          <a:p>
            <a:pPr marL="11430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Highlights: Soil</a:t>
            </a:r>
            <a:r>
              <a:rPr kumimoji="0" lang="en-US" sz="320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</a:rPr>
              <a:t> moisture responses to management</a:t>
            </a:r>
            <a:endParaRPr kumimoji="0" lang="en-US" sz="3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514242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4400" y="2438400"/>
            <a:ext cx="73914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9439305"/>
              </p:ext>
            </p:extLst>
          </p:nvPr>
        </p:nvGraphicFramePr>
        <p:xfrm>
          <a:off x="2451100" y="1752600"/>
          <a:ext cx="37211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Equation" r:id="rId5" imgW="3695400" imgH="482400" progId="Equation.3">
                  <p:embed/>
                </p:oleObj>
              </mc:Choice>
              <mc:Fallback>
                <p:oleObj name="Equation" r:id="rId5" imgW="3695400" imgH="482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1100" y="1752600"/>
                        <a:ext cx="3721100" cy="482600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 Placeholder 9"/>
          <p:cNvSpPr txBox="1">
            <a:spLocks/>
          </p:cNvSpPr>
          <p:nvPr/>
        </p:nvSpPr>
        <p:spPr>
          <a:xfrm>
            <a:off x="0" y="1066800"/>
            <a:ext cx="9144000" cy="533400"/>
          </a:xfrm>
          <a:prstGeom prst="rect">
            <a:avLst/>
          </a:prstGeom>
          <a:solidFill>
            <a:srgbClr val="CCFF33"/>
          </a:solidFill>
        </p:spPr>
        <p:txBody>
          <a:bodyPr vert="horz" lIns="91440" tIns="45720" rIns="91440" bIns="45720" rtlCol="0" anchor="ctr"/>
          <a:lstStyle>
            <a:lvl1pPr marL="114300" indent="0" algn="ctr">
              <a:buNone/>
              <a:defRPr sz="4800"/>
            </a:lvl1pPr>
          </a:lstStyle>
          <a:p>
            <a:pPr marL="11430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Highlights: </a:t>
            </a:r>
            <a:r>
              <a:rPr lang="en-US" sz="4000" noProof="0" dirty="0" smtClean="0"/>
              <a:t>Maize water productivity</a:t>
            </a:r>
            <a:endParaRPr kumimoji="0" lang="en-US" sz="4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242329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2036682422"/>
              </p:ext>
            </p:extLst>
          </p:nvPr>
        </p:nvGraphicFramePr>
        <p:xfrm>
          <a:off x="228600" y="1981200"/>
          <a:ext cx="4343400" cy="4191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" name="Picture 1" descr="C:\Users\DRE190~1.LAR\AppData\Local\Temp\20120811_13341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81601" y="1981200"/>
            <a:ext cx="3733800" cy="3810000"/>
          </a:xfrm>
          <a:prstGeom prst="rect">
            <a:avLst/>
          </a:prstGeom>
          <a:noFill/>
        </p:spPr>
      </p:pic>
      <p:sp>
        <p:nvSpPr>
          <p:cNvPr id="5" name="Text Placeholder 9"/>
          <p:cNvSpPr txBox="1">
            <a:spLocks/>
          </p:cNvSpPr>
          <p:nvPr/>
        </p:nvSpPr>
        <p:spPr>
          <a:xfrm>
            <a:off x="0" y="1066800"/>
            <a:ext cx="9144000" cy="533400"/>
          </a:xfrm>
          <a:prstGeom prst="rect">
            <a:avLst/>
          </a:prstGeom>
          <a:solidFill>
            <a:srgbClr val="CCFF33"/>
          </a:solidFill>
        </p:spPr>
        <p:txBody>
          <a:bodyPr vert="horz" lIns="91440" tIns="45720" rIns="91440" bIns="45720" rtlCol="0" anchor="ctr"/>
          <a:lstStyle>
            <a:lvl1pPr marL="114300" indent="0" algn="ctr">
              <a:buNone/>
              <a:defRPr sz="4800"/>
            </a:lvl1pPr>
          </a:lstStyle>
          <a:p>
            <a:pPr marL="11430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Highlights: Economic rations, guinea fowls </a:t>
            </a:r>
            <a:endParaRPr kumimoji="0" lang="en-US" sz="4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956905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1441613477"/>
              </p:ext>
            </p:extLst>
          </p:nvPr>
        </p:nvGraphicFramePr>
        <p:xfrm>
          <a:off x="3962400" y="2628900"/>
          <a:ext cx="4343399" cy="3467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5181600" y="1752600"/>
            <a:ext cx="3733800" cy="381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T1:</a:t>
            </a:r>
            <a:r>
              <a:rPr kumimoji="0" lang="en-US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Farmers’ feeding practice 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(F)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5257800" y="2133600"/>
            <a:ext cx="4419600" cy="381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T2:</a:t>
            </a:r>
            <a:r>
              <a:rPr kumimoji="0" lang="en-US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F + Improved  health care (H)</a:t>
            </a:r>
            <a:endParaRPr kumimoji="0" lang="en-US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334000" y="2438400"/>
            <a:ext cx="3581400" cy="381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  <a:t>T4:</a:t>
            </a:r>
            <a:r>
              <a:rPr lang="en-US" sz="2000" dirty="0" smtClean="0">
                <a:ea typeface="+mj-ea"/>
                <a:cs typeface="+mj-cs"/>
              </a:rPr>
              <a:t> H  + Supplementation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ext Placeholder 9"/>
          <p:cNvSpPr txBox="1">
            <a:spLocks/>
          </p:cNvSpPr>
          <p:nvPr/>
        </p:nvSpPr>
        <p:spPr>
          <a:xfrm>
            <a:off x="0" y="1143000"/>
            <a:ext cx="9144000" cy="533400"/>
          </a:xfrm>
          <a:prstGeom prst="rect">
            <a:avLst/>
          </a:prstGeom>
          <a:solidFill>
            <a:srgbClr val="CCFF33"/>
          </a:solidFill>
        </p:spPr>
        <p:txBody>
          <a:bodyPr vert="horz" lIns="91440" tIns="45720" rIns="91440" bIns="45720" rtlCol="0" anchor="ctr"/>
          <a:lstStyle>
            <a:lvl1pPr marL="114300" indent="0" algn="ctr">
              <a:buNone/>
              <a:defRPr sz="4800"/>
            </a:lvl1pPr>
          </a:lstStyle>
          <a:p>
            <a:pPr marL="11430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Highlights: </a:t>
            </a:r>
            <a:r>
              <a:rPr lang="en-US" sz="3600" dirty="0" smtClean="0"/>
              <a:t>Improved sheep/goat husbandry</a:t>
            </a:r>
            <a:endParaRPr kumimoji="0" lang="en-US" sz="36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9" name="Picture 1" descr="C:\Users\Naaminong Karbo\Desktop\pictures 2010\Photo0202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04801" y="2133600"/>
            <a:ext cx="3657599" cy="3810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33733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00556-20120925-130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00600" y="2438400"/>
            <a:ext cx="4114800" cy="32004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5410200" y="5791200"/>
            <a:ext cx="304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Milk processing 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76200" y="5791200"/>
            <a:ext cx="304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Food types</a:t>
            </a:r>
            <a:endParaRPr lang="en-GB" dirty="0"/>
          </a:p>
        </p:txBody>
      </p:sp>
      <p:sp>
        <p:nvSpPr>
          <p:cNvPr id="8" name="Text Placeholder 9"/>
          <p:cNvSpPr txBox="1">
            <a:spLocks/>
          </p:cNvSpPr>
          <p:nvPr/>
        </p:nvSpPr>
        <p:spPr>
          <a:xfrm>
            <a:off x="0" y="1143000"/>
            <a:ext cx="9144000" cy="533400"/>
          </a:xfrm>
          <a:prstGeom prst="rect">
            <a:avLst/>
          </a:prstGeom>
          <a:solidFill>
            <a:srgbClr val="CCFF33"/>
          </a:solidFill>
        </p:spPr>
        <p:txBody>
          <a:bodyPr vert="horz" lIns="91440" tIns="45720" rIns="91440" bIns="45720" rtlCol="0" anchor="ctr"/>
          <a:lstStyle>
            <a:lvl1pPr marL="114300" indent="0" algn="ctr">
              <a:buNone/>
              <a:defRPr sz="4800"/>
            </a:lvl1pPr>
          </a:lstStyle>
          <a:p>
            <a:pPr marL="11430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Highlights: Improving household nutrition – milk processing</a:t>
            </a:r>
            <a:endParaRPr kumimoji="0" lang="en-US" sz="28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9" name="Picture 8" descr="Figure 1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" y="2438400"/>
            <a:ext cx="3733800" cy="3276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72650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Libga community\Education\Photos\CIMG1248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2438400"/>
            <a:ext cx="3962400" cy="32004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410200" y="5791200"/>
            <a:ext cx="304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Soybean processing 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76200" y="5791200"/>
            <a:ext cx="304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Food types</a:t>
            </a:r>
            <a:endParaRPr lang="en-GB" dirty="0"/>
          </a:p>
        </p:txBody>
      </p:sp>
      <p:sp>
        <p:nvSpPr>
          <p:cNvPr id="8" name="Text Placeholder 9"/>
          <p:cNvSpPr txBox="1">
            <a:spLocks/>
          </p:cNvSpPr>
          <p:nvPr/>
        </p:nvSpPr>
        <p:spPr>
          <a:xfrm>
            <a:off x="0" y="1143000"/>
            <a:ext cx="9144000" cy="533400"/>
          </a:xfrm>
          <a:prstGeom prst="rect">
            <a:avLst/>
          </a:prstGeom>
          <a:solidFill>
            <a:srgbClr val="CCFF33"/>
          </a:solidFill>
        </p:spPr>
        <p:txBody>
          <a:bodyPr vert="horz" lIns="91440" tIns="45720" rIns="91440" bIns="45720" rtlCol="0" anchor="ctr"/>
          <a:lstStyle>
            <a:lvl1pPr marL="114300" indent="0" algn="ctr">
              <a:buNone/>
              <a:defRPr sz="4800"/>
            </a:lvl1pPr>
          </a:lstStyle>
          <a:p>
            <a:pPr marL="11430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Highlights: Improving household nutrition</a:t>
            </a:r>
            <a:endParaRPr kumimoji="0" lang="en-US" sz="4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9" name="Picture 2" descr="F:\Jana community\Demonstration\Photos\CIMG1154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3000" y="2438400"/>
            <a:ext cx="3962400" cy="3200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03330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7216562"/>
              </p:ext>
            </p:extLst>
          </p:nvPr>
        </p:nvGraphicFramePr>
        <p:xfrm>
          <a:off x="304800" y="1955800"/>
          <a:ext cx="4038600" cy="3835400"/>
        </p:xfrm>
        <a:graphic>
          <a:graphicData uri="http://schemas.openxmlformats.org/drawingml/2006/table">
            <a:tbl>
              <a:tblPr/>
              <a:tblGrid>
                <a:gridCol w="4038600"/>
              </a:tblGrid>
              <a:tr h="4794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 smtClean="0">
                          <a:latin typeface="Calibri"/>
                          <a:ea typeface="Calibri"/>
                          <a:cs typeface="Times New Roman"/>
                        </a:rPr>
                        <a:t>Training courses</a:t>
                      </a:r>
                      <a:endParaRPr lang="en-GB" sz="24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4794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94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latin typeface="Calibri"/>
                          <a:ea typeface="Calibri"/>
                          <a:cs typeface="Times New Roman"/>
                        </a:rPr>
                        <a:t>Integrated crop-livestock production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94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latin typeface="Calibri"/>
                          <a:ea typeface="Calibri"/>
                          <a:cs typeface="Times New Roman"/>
                        </a:rPr>
                        <a:t>Experimental </a:t>
                      </a:r>
                      <a:r>
                        <a:rPr lang="en-GB" sz="1800" dirty="0" smtClean="0">
                          <a:latin typeface="Calibri"/>
                          <a:ea typeface="Calibri"/>
                          <a:cs typeface="Times New Roman"/>
                        </a:rPr>
                        <a:t>design</a:t>
                      </a:r>
                      <a:endParaRPr lang="en-GB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94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latin typeface="Calibri"/>
                          <a:ea typeface="Calibri"/>
                          <a:cs typeface="Times New Roman"/>
                        </a:rPr>
                        <a:t>Cereal </a:t>
                      </a:r>
                      <a:r>
                        <a:rPr lang="en-GB" sz="1800" dirty="0">
                          <a:latin typeface="Calibri"/>
                          <a:ea typeface="Calibri"/>
                          <a:cs typeface="Times New Roman"/>
                        </a:rPr>
                        <a:t>and legume </a:t>
                      </a:r>
                      <a:r>
                        <a:rPr lang="en-GB" sz="1800" dirty="0" smtClean="0">
                          <a:latin typeface="Calibri"/>
                          <a:ea typeface="Calibri"/>
                          <a:cs typeface="Times New Roman"/>
                        </a:rPr>
                        <a:t>processing</a:t>
                      </a:r>
                      <a:endParaRPr lang="en-GB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94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latin typeface="Calibri"/>
                          <a:ea typeface="Calibri"/>
                          <a:cs typeface="Times New Roman"/>
                        </a:rPr>
                        <a:t>Food safety – marketers, processors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94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latin typeface="Calibri"/>
                          <a:ea typeface="Calibri"/>
                          <a:cs typeface="Times New Roman"/>
                        </a:rPr>
                        <a:t>Irrigation techniques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94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latin typeface="Calibri"/>
                          <a:ea typeface="Calibri"/>
                          <a:cs typeface="Times New Roman"/>
                        </a:rPr>
                        <a:t>Crop production – extension agents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" name="Picture 2" descr="IMG_064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1905000"/>
            <a:ext cx="43434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9"/>
          <p:cNvSpPr txBox="1">
            <a:spLocks/>
          </p:cNvSpPr>
          <p:nvPr/>
        </p:nvSpPr>
        <p:spPr>
          <a:xfrm>
            <a:off x="0" y="1066800"/>
            <a:ext cx="9144000" cy="533400"/>
          </a:xfrm>
          <a:prstGeom prst="rect">
            <a:avLst/>
          </a:prstGeom>
          <a:solidFill>
            <a:srgbClr val="CCFF33"/>
          </a:solidFill>
        </p:spPr>
        <p:txBody>
          <a:bodyPr vert="horz" lIns="91440" tIns="45720" rIns="91440" bIns="45720" rtlCol="0" anchor="ctr"/>
          <a:lstStyle>
            <a:lvl1pPr marL="114300" indent="0" algn="ctr">
              <a:buNone/>
              <a:defRPr sz="4800"/>
            </a:lvl1pPr>
          </a:lstStyle>
          <a:p>
            <a:pPr marL="11430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Highlights: Capacity building</a:t>
            </a:r>
            <a:endParaRPr kumimoji="0" lang="en-US" sz="4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566512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IITA\AppData\Local\Temp\IMG_2960-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447800"/>
            <a:ext cx="9144000" cy="5410200"/>
          </a:xfrm>
          <a:prstGeom prst="rect">
            <a:avLst/>
          </a:prstGeom>
          <a:noFill/>
        </p:spPr>
      </p:pic>
      <p:sp>
        <p:nvSpPr>
          <p:cNvPr id="4" name="Text Placeholder 9"/>
          <p:cNvSpPr txBox="1">
            <a:spLocks/>
          </p:cNvSpPr>
          <p:nvPr/>
        </p:nvSpPr>
        <p:spPr>
          <a:xfrm>
            <a:off x="0" y="1066800"/>
            <a:ext cx="9144000" cy="533400"/>
          </a:xfrm>
          <a:prstGeom prst="rect">
            <a:avLst/>
          </a:prstGeom>
          <a:solidFill>
            <a:srgbClr val="CCFF33"/>
          </a:solidFill>
        </p:spPr>
        <p:txBody>
          <a:bodyPr vert="horz" lIns="91440" tIns="45720" rIns="91440" bIns="45720" rtlCol="0" anchor="ctr"/>
          <a:lstStyle>
            <a:lvl1pPr marL="114300" indent="0" algn="ctr">
              <a:buNone/>
              <a:defRPr sz="4800"/>
            </a:lvl1pPr>
          </a:lstStyle>
          <a:p>
            <a:pPr marL="11430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Highlights: Farmers’ field days</a:t>
            </a:r>
            <a:endParaRPr kumimoji="0" lang="en-US" sz="4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743434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457200" y="2438400"/>
            <a:ext cx="7620000" cy="3733800"/>
          </a:xfrm>
        </p:spPr>
        <p:txBody>
          <a:bodyPr/>
          <a:lstStyle/>
          <a:p>
            <a:r>
              <a:rPr lang="en-US" b="1" dirty="0" smtClean="0"/>
              <a:t>Create opportunities for smallholders </a:t>
            </a:r>
            <a:r>
              <a:rPr lang="en-US" dirty="0" smtClean="0"/>
              <a:t>(within Africa RISING action research sites) to move out of </a:t>
            </a:r>
            <a:r>
              <a:rPr lang="en-US" b="1" dirty="0" smtClean="0"/>
              <a:t>poverty</a:t>
            </a:r>
            <a:r>
              <a:rPr lang="en-US" dirty="0" smtClean="0"/>
              <a:t> and improve their </a:t>
            </a:r>
            <a:r>
              <a:rPr lang="en-US" b="1" dirty="0" smtClean="0"/>
              <a:t>nutritional status </a:t>
            </a:r>
            <a:r>
              <a:rPr lang="en-US" dirty="0" smtClean="0"/>
              <a:t>– especially of young </a:t>
            </a:r>
            <a:r>
              <a:rPr lang="en-US" b="1" dirty="0" smtClean="0"/>
              <a:t>children and mothers</a:t>
            </a:r>
            <a:r>
              <a:rPr lang="en-US" dirty="0" smtClean="0"/>
              <a:t> – while maintaining or improving </a:t>
            </a:r>
            <a:r>
              <a:rPr lang="en-US" b="1" dirty="0" smtClean="0"/>
              <a:t>ecosystem stability </a:t>
            </a:r>
          </a:p>
          <a:p>
            <a:endParaRPr lang="en-GB" dirty="0" smtClean="0"/>
          </a:p>
          <a:p>
            <a:r>
              <a:rPr lang="en-US" dirty="0" smtClean="0"/>
              <a:t>Facilitate </a:t>
            </a:r>
            <a:r>
              <a:rPr lang="en-US" b="1" dirty="0" smtClean="0"/>
              <a:t>partner-led dissemination </a:t>
            </a:r>
            <a:r>
              <a:rPr lang="en-US" dirty="0" smtClean="0"/>
              <a:t>of integrated innovations for sustainable intensification </a:t>
            </a:r>
            <a:r>
              <a:rPr lang="en-US" b="1" dirty="0" smtClean="0"/>
              <a:t>beyond the Africa RISING action research sites </a:t>
            </a:r>
            <a:endParaRPr lang="en-GB" b="1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US" dirty="0" smtClean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1268760"/>
            <a:ext cx="9144000" cy="914400"/>
          </a:xfrm>
          <a:prstGeom prst="rect">
            <a:avLst/>
          </a:prstGeom>
          <a:solidFill>
            <a:srgbClr val="CCFF33"/>
          </a:solidFill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GB" sz="4400" dirty="0" smtClean="0"/>
              <a:t>Objectives</a:t>
            </a:r>
            <a:r>
              <a:rPr lang="en-GB" sz="4400" dirty="0"/>
              <a:t>: Development</a:t>
            </a:r>
            <a:endParaRPr lang="en-US" sz="4400" spc="-100" dirty="0">
              <a:solidFill>
                <a:schemeClr val="tx2"/>
              </a:solidFill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915051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hoto0468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0" y="1066800"/>
            <a:ext cx="9144000" cy="5791200"/>
          </a:xfrm>
          <a:prstGeom prst="rect">
            <a:avLst/>
          </a:prstGeom>
        </p:spPr>
      </p:pic>
      <p:sp>
        <p:nvSpPr>
          <p:cNvPr id="5" name="5-Point Star 4"/>
          <p:cNvSpPr/>
          <p:nvPr/>
        </p:nvSpPr>
        <p:spPr>
          <a:xfrm>
            <a:off x="4191000" y="4114800"/>
            <a:ext cx="4800600" cy="2667000"/>
          </a:xfrm>
          <a:prstGeom prst="star5">
            <a:avLst/>
          </a:prstGeom>
          <a:solidFill>
            <a:srgbClr val="CC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/>
          <p:cNvSpPr txBox="1"/>
          <p:nvPr/>
        </p:nvSpPr>
        <p:spPr>
          <a:xfrm>
            <a:off x="5454655" y="5101996"/>
            <a:ext cx="24695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 smtClean="0"/>
              <a:t>Thank you</a:t>
            </a:r>
            <a:endParaRPr lang="en-GB" sz="4000" dirty="0"/>
          </a:p>
        </p:txBody>
      </p:sp>
    </p:spTree>
    <p:extLst>
      <p:ext uri="{BB962C8B-B14F-4D97-AF65-F5344CB8AC3E}">
        <p14:creationId xmlns:p14="http://schemas.microsoft.com/office/powerpoint/2010/main" val="553319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4155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228600" y="990600"/>
            <a:ext cx="8534400" cy="762000"/>
          </a:xfrm>
        </p:spPr>
        <p:txBody>
          <a:bodyPr/>
          <a:lstStyle/>
          <a:p>
            <a:r>
              <a:rPr lang="en-US" sz="4000" b="1" dirty="0" smtClean="0"/>
              <a:t>2013 Work plans Ghana</a:t>
            </a:r>
            <a:endParaRPr lang="en-US" sz="4000" dirty="0"/>
          </a:p>
        </p:txBody>
      </p:sp>
      <p:sp>
        <p:nvSpPr>
          <p:cNvPr id="4" name="Text Placeholder 1"/>
          <p:cNvSpPr txBox="1">
            <a:spLocks/>
          </p:cNvSpPr>
          <p:nvPr/>
        </p:nvSpPr>
        <p:spPr>
          <a:xfrm>
            <a:off x="457200" y="1828800"/>
            <a:ext cx="8229600" cy="4267200"/>
          </a:xfrm>
          <a:prstGeom prst="bracketPair">
            <a:avLst>
              <a:gd name="adj" fmla="val 17949"/>
            </a:avLst>
          </a:prstGeom>
          <a:solidFill>
            <a:srgbClr val="CCFF33"/>
          </a:solidFill>
          <a:ln/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2800" dirty="0" smtClean="0"/>
              <a:t>Outline</a:t>
            </a:r>
          </a:p>
          <a:p>
            <a:pPr marL="1371600" lvl="2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2800" dirty="0" smtClean="0"/>
              <a:t>Planning process</a:t>
            </a:r>
          </a:p>
          <a:p>
            <a:pPr marL="457200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en-US" sz="2800" dirty="0" smtClean="0"/>
          </a:p>
          <a:p>
            <a:pPr marL="1371600" lvl="2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2800" dirty="0" smtClean="0"/>
              <a:t>Developing a regional project document</a:t>
            </a:r>
          </a:p>
          <a:p>
            <a:pPr marL="1371600" lvl="2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en-US" sz="2800" dirty="0"/>
          </a:p>
          <a:p>
            <a:pPr marL="1371600" lvl="2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2800" dirty="0" smtClean="0"/>
              <a:t>Concept notes development</a:t>
            </a:r>
          </a:p>
          <a:p>
            <a:pPr marL="1371600" lvl="2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en-US" sz="2800" dirty="0"/>
          </a:p>
          <a:p>
            <a:pPr marL="1371600" lvl="2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2800" dirty="0" err="1" smtClean="0"/>
              <a:t>Workplans</a:t>
            </a:r>
            <a:r>
              <a:rPr lang="en-US" sz="2800" dirty="0" smtClean="0"/>
              <a:t> - submissions</a:t>
            </a:r>
          </a:p>
          <a:p>
            <a:pPr marL="1371600" lvl="2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en-US" sz="2800" dirty="0"/>
          </a:p>
          <a:p>
            <a:pPr marL="1371600" lvl="2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en-US" sz="2800" dirty="0"/>
          </a:p>
          <a:p>
            <a:pPr marL="1371600" lvl="2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575966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Oval 2"/>
          <p:cNvSpPr>
            <a:spLocks noChangeArrowheads="1"/>
          </p:cNvSpPr>
          <p:nvPr/>
        </p:nvSpPr>
        <p:spPr bwMode="auto">
          <a:xfrm>
            <a:off x="1258888" y="1905000"/>
            <a:ext cx="2779712" cy="2514600"/>
          </a:xfrm>
          <a:prstGeom prst="ellips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1" name="Oval 3"/>
          <p:cNvSpPr>
            <a:spLocks noChangeArrowheads="1"/>
          </p:cNvSpPr>
          <p:nvPr/>
        </p:nvSpPr>
        <p:spPr bwMode="auto">
          <a:xfrm>
            <a:off x="457200" y="3200400"/>
            <a:ext cx="3048000" cy="2438400"/>
          </a:xfrm>
          <a:prstGeom prst="ellips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solidFill>
                <a:srgbClr val="0000FF"/>
              </a:solidFill>
            </a:endParaRPr>
          </a:p>
        </p:txBody>
      </p:sp>
      <p:sp>
        <p:nvSpPr>
          <p:cNvPr id="2052" name="Oval 4"/>
          <p:cNvSpPr>
            <a:spLocks noChangeArrowheads="1"/>
          </p:cNvSpPr>
          <p:nvPr/>
        </p:nvSpPr>
        <p:spPr bwMode="auto">
          <a:xfrm>
            <a:off x="2339975" y="3276600"/>
            <a:ext cx="2613025" cy="2286000"/>
          </a:xfrm>
          <a:prstGeom prst="ellipse">
            <a:avLst/>
          </a:prstGeom>
          <a:noFill/>
          <a:ln w="76200">
            <a:solidFill>
              <a:srgbClr val="99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1600200" y="2724150"/>
            <a:ext cx="2133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b="1" dirty="0">
                <a:latin typeface="+mn-lt"/>
              </a:rPr>
              <a:t>1. Crop/Tree</a:t>
            </a: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 rot="-2973846">
            <a:off x="3123407" y="4626769"/>
            <a:ext cx="17287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b="1" dirty="0">
                <a:solidFill>
                  <a:srgbClr val="990000"/>
                </a:solidFill>
                <a:latin typeface="+mn-lt"/>
              </a:rPr>
              <a:t>3.Livestock</a:t>
            </a:r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 rot="2674971">
            <a:off x="555625" y="4724400"/>
            <a:ext cx="19589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b="1" dirty="0">
                <a:solidFill>
                  <a:schemeClr val="accent2"/>
                </a:solidFill>
                <a:latin typeface="+mn-lt"/>
              </a:rPr>
              <a:t>2. </a:t>
            </a:r>
            <a:r>
              <a:rPr lang="en-GB" b="1" dirty="0">
                <a:solidFill>
                  <a:srgbClr val="0000FF"/>
                </a:solidFill>
                <a:latin typeface="+mn-lt"/>
              </a:rPr>
              <a:t>Soil/Water</a:t>
            </a:r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5638800" y="1252538"/>
            <a:ext cx="3505200" cy="2862262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en-GB" sz="1800" b="1" dirty="0">
                <a:cs typeface="Arial" charset="0"/>
              </a:rPr>
              <a:t>Crop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en-GB" sz="1800" b="1" dirty="0">
                <a:solidFill>
                  <a:srgbClr val="0000FF"/>
                </a:solidFill>
                <a:cs typeface="Arial" charset="0"/>
              </a:rPr>
              <a:t>Soil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en-GB" sz="1800" b="1" dirty="0">
                <a:solidFill>
                  <a:srgbClr val="990000"/>
                </a:solidFill>
                <a:cs typeface="Arial" charset="0"/>
              </a:rPr>
              <a:t>Livestock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en-GB" sz="1800" b="1" dirty="0">
                <a:cs typeface="Arial" charset="0"/>
              </a:rPr>
              <a:t>Crop</a:t>
            </a:r>
            <a:r>
              <a:rPr lang="en-GB" sz="1800" dirty="0">
                <a:cs typeface="Arial" charset="0"/>
              </a:rPr>
              <a:t>        </a:t>
            </a:r>
            <a:r>
              <a:rPr lang="en-GB" dirty="0">
                <a:cs typeface="Arial" charset="0"/>
              </a:rPr>
              <a:t> </a:t>
            </a:r>
            <a:r>
              <a:rPr lang="en-GB" dirty="0" smtClean="0">
                <a:cs typeface="Arial" charset="0"/>
              </a:rPr>
              <a:t>   </a:t>
            </a:r>
            <a:r>
              <a:rPr lang="en-GB" sz="1800" b="1" dirty="0" smtClean="0">
                <a:solidFill>
                  <a:srgbClr val="0000FF"/>
                </a:solidFill>
                <a:cs typeface="Arial" charset="0"/>
              </a:rPr>
              <a:t>Soil</a:t>
            </a:r>
            <a:r>
              <a:rPr lang="en-GB" sz="1800" b="1" dirty="0" smtClean="0">
                <a:solidFill>
                  <a:srgbClr val="990000"/>
                </a:solidFill>
                <a:cs typeface="Arial" charset="0"/>
              </a:rPr>
              <a:t> </a:t>
            </a:r>
            <a:endParaRPr lang="en-GB" sz="1800" b="1" dirty="0">
              <a:solidFill>
                <a:srgbClr val="FF0000"/>
              </a:solidFill>
              <a:cs typeface="Arial" charset="0"/>
            </a:endParaRP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en-GB" sz="1800" b="1" dirty="0">
                <a:cs typeface="Arial" charset="0"/>
              </a:rPr>
              <a:t>Crop</a:t>
            </a:r>
            <a:r>
              <a:rPr lang="en-GB" sz="1800" dirty="0">
                <a:cs typeface="Arial" charset="0"/>
              </a:rPr>
              <a:t>   </a:t>
            </a:r>
            <a:r>
              <a:rPr lang="en-GB" sz="1800" dirty="0">
                <a:solidFill>
                  <a:srgbClr val="FF3300"/>
                </a:solidFill>
                <a:cs typeface="Arial" charset="0"/>
              </a:rPr>
              <a:t>      </a:t>
            </a:r>
            <a:r>
              <a:rPr lang="en-GB" sz="1800" dirty="0" smtClean="0">
                <a:solidFill>
                  <a:srgbClr val="FF3300"/>
                </a:solidFill>
                <a:cs typeface="Arial" charset="0"/>
              </a:rPr>
              <a:t>    </a:t>
            </a:r>
            <a:r>
              <a:rPr lang="en-GB" sz="1800" b="1" dirty="0" smtClean="0">
                <a:solidFill>
                  <a:srgbClr val="990000"/>
                </a:solidFill>
                <a:cs typeface="Arial" charset="0"/>
              </a:rPr>
              <a:t>Livestock </a:t>
            </a:r>
            <a:endParaRPr lang="en-GB" sz="1800" b="1" dirty="0">
              <a:solidFill>
                <a:srgbClr val="FF0000"/>
              </a:solidFill>
              <a:cs typeface="Arial" charset="0"/>
            </a:endParaRP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en-GB" sz="1800" b="1" dirty="0">
                <a:solidFill>
                  <a:srgbClr val="0000FF"/>
                </a:solidFill>
                <a:cs typeface="Arial" charset="0"/>
              </a:rPr>
              <a:t>Soil</a:t>
            </a:r>
            <a:r>
              <a:rPr lang="en-GB" sz="1800" dirty="0">
                <a:solidFill>
                  <a:srgbClr val="669900"/>
                </a:solidFill>
                <a:cs typeface="Arial" charset="0"/>
              </a:rPr>
              <a:t>         </a:t>
            </a:r>
            <a:r>
              <a:rPr lang="en-GB" sz="1800" dirty="0" smtClean="0">
                <a:solidFill>
                  <a:srgbClr val="669900"/>
                </a:solidFill>
                <a:cs typeface="Arial" charset="0"/>
              </a:rPr>
              <a:t>    </a:t>
            </a:r>
            <a:r>
              <a:rPr lang="en-GB" sz="1800" b="1" dirty="0" smtClean="0">
                <a:solidFill>
                  <a:srgbClr val="990000"/>
                </a:solidFill>
                <a:cs typeface="Arial" charset="0"/>
              </a:rPr>
              <a:t>Livestock </a:t>
            </a:r>
            <a:endParaRPr lang="en-GB" sz="1800" b="1" dirty="0">
              <a:solidFill>
                <a:srgbClr val="FF0000"/>
              </a:solidFill>
              <a:cs typeface="Arial" charset="0"/>
            </a:endParaRP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en-GB" sz="1800" b="1" dirty="0">
                <a:cs typeface="Arial" charset="0"/>
              </a:rPr>
              <a:t>Crop</a:t>
            </a:r>
            <a:r>
              <a:rPr lang="en-GB" sz="1800" dirty="0">
                <a:cs typeface="Arial" charset="0"/>
              </a:rPr>
              <a:t>       </a:t>
            </a:r>
            <a:r>
              <a:rPr lang="en-GB" sz="1800" dirty="0" smtClean="0">
                <a:cs typeface="Arial" charset="0"/>
              </a:rPr>
              <a:t>  </a:t>
            </a:r>
            <a:r>
              <a:rPr lang="en-GB" sz="1800" b="1" dirty="0" smtClean="0">
                <a:solidFill>
                  <a:srgbClr val="0000FF"/>
                </a:solidFill>
                <a:cs typeface="Arial" charset="0"/>
              </a:rPr>
              <a:t>Soil</a:t>
            </a:r>
            <a:r>
              <a:rPr lang="en-GB" sz="1800" dirty="0" smtClean="0">
                <a:solidFill>
                  <a:srgbClr val="669900"/>
                </a:solidFill>
                <a:cs typeface="Arial" charset="0"/>
              </a:rPr>
              <a:t>          </a:t>
            </a:r>
            <a:r>
              <a:rPr lang="en-GB" sz="1800" b="1" dirty="0" smtClean="0">
                <a:solidFill>
                  <a:srgbClr val="990000"/>
                </a:solidFill>
                <a:cs typeface="Arial" charset="0"/>
              </a:rPr>
              <a:t>Livestock </a:t>
            </a:r>
            <a:endParaRPr lang="en-GB" sz="1800" b="1" dirty="0">
              <a:solidFill>
                <a:srgbClr val="FF0000"/>
              </a:solidFill>
              <a:cs typeface="Arial" charset="0"/>
            </a:endParaRPr>
          </a:p>
        </p:txBody>
      </p:sp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1906588" y="3505200"/>
            <a:ext cx="2889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sz="1800"/>
              <a:t>4</a:t>
            </a:r>
          </a:p>
        </p:txBody>
      </p:sp>
      <p:sp>
        <p:nvSpPr>
          <p:cNvPr id="2058" name="Text Box 10"/>
          <p:cNvSpPr txBox="1">
            <a:spLocks noChangeArrowheads="1"/>
          </p:cNvSpPr>
          <p:nvPr/>
        </p:nvSpPr>
        <p:spPr bwMode="auto">
          <a:xfrm>
            <a:off x="3429000" y="3505200"/>
            <a:ext cx="2889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sz="1800"/>
              <a:t>5</a:t>
            </a:r>
          </a:p>
        </p:txBody>
      </p:sp>
      <p:sp>
        <p:nvSpPr>
          <p:cNvPr id="2059" name="Text Box 11"/>
          <p:cNvSpPr txBox="1">
            <a:spLocks noChangeArrowheads="1"/>
          </p:cNvSpPr>
          <p:nvPr/>
        </p:nvSpPr>
        <p:spPr bwMode="auto">
          <a:xfrm>
            <a:off x="2743200" y="4724400"/>
            <a:ext cx="2889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sz="1800"/>
              <a:t>6</a:t>
            </a:r>
          </a:p>
        </p:txBody>
      </p:sp>
      <p:sp>
        <p:nvSpPr>
          <p:cNvPr id="2060" name="Text Box 12"/>
          <p:cNvSpPr txBox="1">
            <a:spLocks noChangeArrowheads="1"/>
          </p:cNvSpPr>
          <p:nvPr/>
        </p:nvSpPr>
        <p:spPr bwMode="auto">
          <a:xfrm>
            <a:off x="2911475" y="3886200"/>
            <a:ext cx="2889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sz="1800"/>
              <a:t>7</a:t>
            </a:r>
          </a:p>
        </p:txBody>
      </p:sp>
      <p:sp>
        <p:nvSpPr>
          <p:cNvPr id="2061" name="Line 16"/>
          <p:cNvSpPr>
            <a:spLocks noChangeShapeType="1"/>
          </p:cNvSpPr>
          <p:nvPr/>
        </p:nvSpPr>
        <p:spPr bwMode="auto">
          <a:xfrm>
            <a:off x="2590800" y="3838575"/>
            <a:ext cx="0" cy="50482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62" name="AutoShape 18"/>
          <p:cNvSpPr>
            <a:spLocks noChangeArrowheads="1"/>
          </p:cNvSpPr>
          <p:nvPr/>
        </p:nvSpPr>
        <p:spPr bwMode="auto">
          <a:xfrm>
            <a:off x="0" y="0"/>
            <a:ext cx="9144000" cy="1081088"/>
          </a:xfrm>
          <a:prstGeom prst="downArrowCallout">
            <a:avLst>
              <a:gd name="adj1" fmla="val 211454"/>
              <a:gd name="adj2" fmla="val 211454"/>
              <a:gd name="adj3" fmla="val 16667"/>
              <a:gd name="adj4" fmla="val 66667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63" name="Text Box 19"/>
          <p:cNvSpPr txBox="1">
            <a:spLocks noChangeArrowheads="1"/>
          </p:cNvSpPr>
          <p:nvPr/>
        </p:nvSpPr>
        <p:spPr bwMode="auto">
          <a:xfrm>
            <a:off x="0" y="30163"/>
            <a:ext cx="9144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sz="3200" dirty="0">
                <a:solidFill>
                  <a:schemeClr val="bg1"/>
                </a:solidFill>
                <a:latin typeface="+mn-lt"/>
              </a:rPr>
              <a:t>Africa RISING’s Niche-</a:t>
            </a:r>
            <a:r>
              <a:rPr lang="en-GB" sz="3200" dirty="0">
                <a:solidFill>
                  <a:srgbClr val="FFFF00"/>
                </a:solidFill>
                <a:latin typeface="+mn-lt"/>
              </a:rPr>
              <a:t>Integrated Research</a:t>
            </a:r>
          </a:p>
        </p:txBody>
      </p:sp>
      <p:sp>
        <p:nvSpPr>
          <p:cNvPr id="2064" name="Line 22"/>
          <p:cNvSpPr>
            <a:spLocks noChangeShapeType="1"/>
          </p:cNvSpPr>
          <p:nvPr/>
        </p:nvSpPr>
        <p:spPr bwMode="auto">
          <a:xfrm flipV="1">
            <a:off x="6553200" y="2667000"/>
            <a:ext cx="5334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65" name="Line 23"/>
          <p:cNvSpPr>
            <a:spLocks noChangeShapeType="1"/>
          </p:cNvSpPr>
          <p:nvPr/>
        </p:nvSpPr>
        <p:spPr bwMode="auto">
          <a:xfrm flipV="1">
            <a:off x="6477000" y="3886200"/>
            <a:ext cx="5334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66" name="Line 24"/>
          <p:cNvSpPr>
            <a:spLocks noChangeShapeType="1"/>
          </p:cNvSpPr>
          <p:nvPr/>
        </p:nvSpPr>
        <p:spPr bwMode="auto">
          <a:xfrm flipV="1">
            <a:off x="6629400" y="3048000"/>
            <a:ext cx="5334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67" name="Line 25"/>
          <p:cNvSpPr>
            <a:spLocks noChangeShapeType="1"/>
          </p:cNvSpPr>
          <p:nvPr/>
        </p:nvSpPr>
        <p:spPr bwMode="auto">
          <a:xfrm flipV="1">
            <a:off x="7315200" y="3886200"/>
            <a:ext cx="5334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" name="Right Brace 27"/>
          <p:cNvSpPr/>
          <p:nvPr/>
        </p:nvSpPr>
        <p:spPr>
          <a:xfrm>
            <a:off x="8686800" y="2286000"/>
            <a:ext cx="381000" cy="1524000"/>
          </a:xfrm>
          <a:prstGeom prst="rightBrac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b="1" dirty="0"/>
          </a:p>
        </p:txBody>
      </p:sp>
      <p:sp>
        <p:nvSpPr>
          <p:cNvPr id="29" name="Oval 28"/>
          <p:cNvSpPr/>
          <p:nvPr/>
        </p:nvSpPr>
        <p:spPr>
          <a:xfrm>
            <a:off x="0" y="1676400"/>
            <a:ext cx="5410200" cy="4648200"/>
          </a:xfrm>
          <a:prstGeom prst="ellipse">
            <a:avLst/>
          </a:prstGeom>
          <a:noFill/>
          <a:ln w="76200">
            <a:solidFill>
              <a:schemeClr val="tx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b="1" dirty="0"/>
          </a:p>
        </p:txBody>
      </p:sp>
      <p:sp>
        <p:nvSpPr>
          <p:cNvPr id="30" name="Oval 29"/>
          <p:cNvSpPr/>
          <p:nvPr/>
        </p:nvSpPr>
        <p:spPr>
          <a:xfrm>
            <a:off x="228600" y="1905000"/>
            <a:ext cx="4953000" cy="4114800"/>
          </a:xfrm>
          <a:prstGeom prst="ellipse">
            <a:avLst/>
          </a:prstGeom>
          <a:noFill/>
          <a:ln w="127000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isometricOffAxis1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71" name="Line 16"/>
          <p:cNvSpPr>
            <a:spLocks noChangeShapeType="1"/>
          </p:cNvSpPr>
          <p:nvPr/>
        </p:nvSpPr>
        <p:spPr bwMode="auto">
          <a:xfrm>
            <a:off x="3200400" y="3838575"/>
            <a:ext cx="0" cy="50482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72" name="Line 14"/>
          <p:cNvSpPr>
            <a:spLocks noChangeShapeType="1"/>
          </p:cNvSpPr>
          <p:nvPr/>
        </p:nvSpPr>
        <p:spPr bwMode="auto">
          <a:xfrm>
            <a:off x="2895600" y="3657600"/>
            <a:ext cx="0" cy="792163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73" name="TextBox 25"/>
          <p:cNvSpPr txBox="1">
            <a:spLocks noChangeArrowheads="1"/>
          </p:cNvSpPr>
          <p:nvPr/>
        </p:nvSpPr>
        <p:spPr bwMode="auto">
          <a:xfrm>
            <a:off x="6096000" y="5000625"/>
            <a:ext cx="2286000" cy="132397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r>
              <a:rPr lang="en-US" b="1" dirty="0">
                <a:latin typeface="+mn-lt"/>
              </a:rPr>
              <a:t>R4D Platforms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US" b="1" dirty="0">
                <a:latin typeface="+mn-lt"/>
              </a:rPr>
              <a:t>Markets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US" b="1" dirty="0">
                <a:latin typeface="+mn-lt"/>
              </a:rPr>
              <a:t>Institutions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US" b="1" dirty="0">
                <a:latin typeface="+mn-lt"/>
              </a:rPr>
              <a:t>Policies</a:t>
            </a:r>
          </a:p>
        </p:txBody>
      </p:sp>
      <p:cxnSp>
        <p:nvCxnSpPr>
          <p:cNvPr id="34" name="Curved Connector 33"/>
          <p:cNvCxnSpPr/>
          <p:nvPr/>
        </p:nvCxnSpPr>
        <p:spPr>
          <a:xfrm rot="16200000" flipH="1">
            <a:off x="4838700" y="4305300"/>
            <a:ext cx="1524000" cy="990600"/>
          </a:xfrm>
          <a:prstGeom prst="curvedConnector3">
            <a:avLst>
              <a:gd name="adj1" fmla="val 50000"/>
            </a:avLst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75" name="Line 25"/>
          <p:cNvSpPr>
            <a:spLocks noChangeShapeType="1"/>
          </p:cNvSpPr>
          <p:nvPr/>
        </p:nvSpPr>
        <p:spPr bwMode="auto">
          <a:xfrm flipV="1">
            <a:off x="6477000" y="3505200"/>
            <a:ext cx="5334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168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1600200"/>
            <a:ext cx="2819400" cy="2057400"/>
          </a:xfrm>
          <a:prstGeom prst="rect">
            <a:avLst/>
          </a:prstGeom>
        </p:spPr>
      </p:pic>
      <p:pic>
        <p:nvPicPr>
          <p:cNvPr id="3" name="Picture 2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4200" y="1524000"/>
            <a:ext cx="2895600" cy="2133600"/>
          </a:xfrm>
          <a:prstGeom prst="rect">
            <a:avLst/>
          </a:prstGeom>
        </p:spPr>
      </p:pic>
      <p:pic>
        <p:nvPicPr>
          <p:cNvPr id="4" name="Picture 3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9800" y="1600200"/>
            <a:ext cx="2819400" cy="2133600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" y="4114800"/>
            <a:ext cx="2895600" cy="2133600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4200" y="4191000"/>
            <a:ext cx="2895600" cy="2057400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9800" y="4114800"/>
            <a:ext cx="2895600" cy="2188844"/>
          </a:xfrm>
          <a:prstGeom prst="rect">
            <a:avLst/>
          </a:prstGeom>
        </p:spPr>
      </p:pic>
      <p:sp>
        <p:nvSpPr>
          <p:cNvPr id="10" name="Text Placeholder 5"/>
          <p:cNvSpPr txBox="1">
            <a:spLocks/>
          </p:cNvSpPr>
          <p:nvPr/>
        </p:nvSpPr>
        <p:spPr>
          <a:xfrm>
            <a:off x="0" y="1143000"/>
            <a:ext cx="9144000" cy="381000"/>
          </a:xfrm>
          <a:prstGeom prst="rect">
            <a:avLst/>
          </a:prstGeom>
          <a:solidFill>
            <a:srgbClr val="FFFF00"/>
          </a:solidFill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 smtClean="0"/>
              <a:t>Site selection 2013 - Stratification  and characterization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3555564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0566684"/>
              </p:ext>
            </p:extLst>
          </p:nvPr>
        </p:nvGraphicFramePr>
        <p:xfrm>
          <a:off x="609600" y="1828800"/>
          <a:ext cx="8001001" cy="4038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97192"/>
                <a:gridCol w="3588162"/>
                <a:gridCol w="2315647"/>
              </a:tblGrid>
              <a:tr h="80772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u="none" strike="noStrike" dirty="0">
                          <a:effectLst/>
                        </a:rPr>
                        <a:t>Class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u="none" strike="noStrike" dirty="0">
                          <a:effectLst/>
                        </a:rPr>
                        <a:t>Length of Grow period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u="none" strike="noStrike" dirty="0">
                          <a:effectLst/>
                        </a:rPr>
                        <a:t>Market access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92D050"/>
                    </a:solidFill>
                  </a:tcPr>
                </a:tc>
              </a:tr>
              <a:tr h="80772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u="none" strike="noStrike" dirty="0">
                          <a:effectLst/>
                        </a:rPr>
                        <a:t>Low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u="none" strike="noStrike">
                          <a:effectLst/>
                        </a:rPr>
                        <a:t>&lt;= 162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u="none" strike="noStrike" dirty="0">
                          <a:effectLst/>
                        </a:rPr>
                        <a:t>&gt;= 200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80772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u="none" strike="noStrike" dirty="0">
                          <a:effectLst/>
                        </a:rPr>
                        <a:t>Med Low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u="none" strike="noStrike" dirty="0">
                          <a:effectLst/>
                        </a:rPr>
                        <a:t>162 – 180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u="none" strike="noStrike" dirty="0">
                          <a:effectLst/>
                        </a:rPr>
                        <a:t>100 - 200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80772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u="none" strike="noStrike" dirty="0">
                          <a:effectLst/>
                        </a:rPr>
                        <a:t>Med high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u="none" strike="noStrike" dirty="0">
                          <a:effectLst/>
                        </a:rPr>
                        <a:t>180 – 190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>
                          <a:effectLst/>
                        </a:rPr>
                        <a:t> 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</a:tr>
              <a:tr h="80772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u="none" strike="noStrike">
                          <a:effectLst/>
                        </a:rPr>
                        <a:t>High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u="none" strike="noStrike" dirty="0">
                          <a:effectLst/>
                        </a:rPr>
                        <a:t>&gt;190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u="none" strike="noStrike" dirty="0">
                          <a:effectLst/>
                        </a:rPr>
                        <a:t> &lt;= 100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</a:tbl>
          </a:graphicData>
        </a:graphic>
      </p:graphicFrame>
      <p:sp>
        <p:nvSpPr>
          <p:cNvPr id="4" name="Text Placeholder 5"/>
          <p:cNvSpPr txBox="1">
            <a:spLocks/>
          </p:cNvSpPr>
          <p:nvPr/>
        </p:nvSpPr>
        <p:spPr>
          <a:xfrm>
            <a:off x="0" y="1219200"/>
            <a:ext cx="9144000" cy="533400"/>
          </a:xfrm>
          <a:prstGeom prst="rect">
            <a:avLst/>
          </a:prstGeom>
          <a:solidFill>
            <a:srgbClr val="FFFF00"/>
          </a:solidFill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 smtClean="0"/>
              <a:t>Stratification  variables and cut-offs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341866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600" y="1752600"/>
            <a:ext cx="7162800" cy="4800600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2590800" y="2667000"/>
            <a:ext cx="685800" cy="457200"/>
          </a:xfrm>
          <a:prstGeom prst="ellipse">
            <a:avLst/>
          </a:prstGeom>
          <a:noFill/>
          <a:ln>
            <a:solidFill>
              <a:srgbClr val="CC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/>
          <p:cNvSpPr/>
          <p:nvPr/>
        </p:nvSpPr>
        <p:spPr>
          <a:xfrm>
            <a:off x="2667000" y="3200400"/>
            <a:ext cx="342900" cy="228600"/>
          </a:xfrm>
          <a:prstGeom prst="ellipse">
            <a:avLst/>
          </a:prstGeom>
          <a:noFill/>
          <a:ln>
            <a:solidFill>
              <a:srgbClr val="CC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/>
          <p:cNvSpPr/>
          <p:nvPr/>
        </p:nvSpPr>
        <p:spPr>
          <a:xfrm>
            <a:off x="2705100" y="3581400"/>
            <a:ext cx="342900" cy="2286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/>
          <p:cNvSpPr/>
          <p:nvPr/>
        </p:nvSpPr>
        <p:spPr>
          <a:xfrm>
            <a:off x="5105400" y="2209800"/>
            <a:ext cx="533400" cy="381000"/>
          </a:xfrm>
          <a:prstGeom prst="ellipse">
            <a:avLst/>
          </a:prstGeom>
          <a:noFill/>
          <a:ln>
            <a:solidFill>
              <a:srgbClr val="CC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/>
          <p:cNvSpPr/>
          <p:nvPr/>
        </p:nvSpPr>
        <p:spPr>
          <a:xfrm>
            <a:off x="5943600" y="1828800"/>
            <a:ext cx="533400" cy="381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/>
          <p:cNvSpPr/>
          <p:nvPr/>
        </p:nvSpPr>
        <p:spPr>
          <a:xfrm rot="4084321">
            <a:off x="5241489" y="3804131"/>
            <a:ext cx="485741" cy="457200"/>
          </a:xfrm>
          <a:prstGeom prst="ellipse">
            <a:avLst/>
          </a:prstGeom>
          <a:noFill/>
          <a:ln>
            <a:solidFill>
              <a:srgbClr val="CC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/>
          <p:cNvSpPr/>
          <p:nvPr/>
        </p:nvSpPr>
        <p:spPr>
          <a:xfrm rot="4084321">
            <a:off x="5492664" y="3255191"/>
            <a:ext cx="438046" cy="473656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/>
          <p:cNvSpPr/>
          <p:nvPr/>
        </p:nvSpPr>
        <p:spPr>
          <a:xfrm rot="4084321">
            <a:off x="6234889" y="3848675"/>
            <a:ext cx="431917" cy="539651"/>
          </a:xfrm>
          <a:prstGeom prst="ellipse">
            <a:avLst/>
          </a:prstGeom>
          <a:noFill/>
          <a:ln>
            <a:solidFill>
              <a:srgbClr val="CC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/>
          <p:cNvSpPr/>
          <p:nvPr/>
        </p:nvSpPr>
        <p:spPr>
          <a:xfrm rot="4084321">
            <a:off x="6842709" y="3727624"/>
            <a:ext cx="484444" cy="458523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 Placeholder 5"/>
          <p:cNvSpPr txBox="1">
            <a:spLocks/>
          </p:cNvSpPr>
          <p:nvPr/>
        </p:nvSpPr>
        <p:spPr>
          <a:xfrm>
            <a:off x="0" y="1295400"/>
            <a:ext cx="9144000" cy="457200"/>
          </a:xfrm>
          <a:prstGeom prst="rect">
            <a:avLst/>
          </a:prstGeom>
          <a:solidFill>
            <a:srgbClr val="FFFF00"/>
          </a:solidFill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 smtClean="0"/>
              <a:t>Proposed action and control sites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3664924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0" y="1295400"/>
            <a:ext cx="792480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b="1" dirty="0" smtClean="0"/>
              <a:t>Review and  planning work-shop - October</a:t>
            </a:r>
          </a:p>
          <a:p>
            <a:pPr marL="342900" indent="19050">
              <a:buFont typeface="Arial" pitchFamily="34" charset="0"/>
              <a:buChar char="•"/>
            </a:pPr>
            <a:r>
              <a:rPr lang="en-US" dirty="0" smtClean="0"/>
              <a:t>Reviewed first-year activities</a:t>
            </a:r>
            <a:endParaRPr lang="en-US" dirty="0"/>
          </a:p>
          <a:p>
            <a:pPr marL="342900" indent="19050">
              <a:buFont typeface="Arial" pitchFamily="34" charset="0"/>
              <a:buChar char="•"/>
            </a:pPr>
            <a:r>
              <a:rPr lang="en-US" dirty="0" smtClean="0"/>
              <a:t>Propose future work-plan</a:t>
            </a:r>
            <a:endParaRPr lang="en-US" dirty="0"/>
          </a:p>
          <a:p>
            <a:pPr marL="0" lvl="1"/>
            <a:endParaRPr lang="en-US" dirty="0" smtClean="0"/>
          </a:p>
          <a:p>
            <a:r>
              <a:rPr lang="en-US" b="1" dirty="0" smtClean="0"/>
              <a:t>2. Developing a regional project document – research framework</a:t>
            </a:r>
          </a:p>
          <a:p>
            <a:pPr marL="342900" indent="19050">
              <a:buFont typeface="Arial" pitchFamily="34" charset="0"/>
              <a:buChar char="•"/>
            </a:pPr>
            <a:r>
              <a:rPr lang="en-US" dirty="0" smtClean="0"/>
              <a:t>Maize-legume</a:t>
            </a:r>
          </a:p>
          <a:p>
            <a:pPr marL="342900" indent="19050">
              <a:buFont typeface="Arial" pitchFamily="34" charset="0"/>
              <a:buChar char="•"/>
            </a:pPr>
            <a:r>
              <a:rPr lang="en-US" dirty="0" smtClean="0"/>
              <a:t>Rice-based systems</a:t>
            </a:r>
          </a:p>
          <a:p>
            <a:pPr marL="342900" indent="19050">
              <a:buFont typeface="Arial" pitchFamily="34" charset="0"/>
              <a:buChar char="•"/>
            </a:pPr>
            <a:r>
              <a:rPr lang="en-US" dirty="0" smtClean="0"/>
              <a:t>Vegetables</a:t>
            </a:r>
          </a:p>
          <a:p>
            <a:pPr marL="342900" indent="19050">
              <a:buFont typeface="Arial" pitchFamily="34" charset="0"/>
              <a:buChar char="•"/>
            </a:pPr>
            <a:r>
              <a:rPr lang="en-US" dirty="0" smtClean="0"/>
              <a:t>Water management</a:t>
            </a:r>
          </a:p>
          <a:p>
            <a:pPr marL="342900" indent="19050">
              <a:buFont typeface="Arial" pitchFamily="34" charset="0"/>
              <a:buChar char="•"/>
            </a:pPr>
            <a:r>
              <a:rPr lang="en-US" dirty="0" smtClean="0"/>
              <a:t>Ruminants</a:t>
            </a:r>
          </a:p>
          <a:p>
            <a:pPr marL="342900" indent="19050">
              <a:buFont typeface="Arial" pitchFamily="34" charset="0"/>
              <a:buChar char="•"/>
            </a:pPr>
            <a:r>
              <a:rPr lang="en-US" dirty="0" smtClean="0"/>
              <a:t>Poultry and pigs</a:t>
            </a:r>
          </a:p>
          <a:p>
            <a:pPr marL="342900" indent="19050">
              <a:buFont typeface="Arial" pitchFamily="34" charset="0"/>
              <a:buChar char="•"/>
            </a:pPr>
            <a:r>
              <a:rPr lang="en-US" dirty="0" smtClean="0"/>
              <a:t>Improving household nutrition</a:t>
            </a:r>
          </a:p>
          <a:p>
            <a:pPr marL="342900" indent="19050">
              <a:buFont typeface="Arial" pitchFamily="34" charset="0"/>
              <a:buChar char="•"/>
            </a:pPr>
            <a:r>
              <a:rPr lang="en-US" dirty="0" smtClean="0"/>
              <a:t>Linkages to markets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r>
              <a:rPr lang="en-US" b="1" dirty="0" smtClean="0"/>
              <a:t>3. Scaling and delivery of integrated technologies</a:t>
            </a:r>
          </a:p>
          <a:p>
            <a:endParaRPr lang="en-US" dirty="0"/>
          </a:p>
          <a:p>
            <a:r>
              <a:rPr lang="en-US" b="1" dirty="0" smtClean="0"/>
              <a:t>4. Monitoring and evaluation 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r>
              <a:rPr lang="en-US" b="1" dirty="0" smtClean="0"/>
              <a:t>5. Partnerships and capacity building</a:t>
            </a:r>
            <a:endParaRPr lang="en-US" b="1" dirty="0"/>
          </a:p>
        </p:txBody>
      </p:sp>
      <p:sp>
        <p:nvSpPr>
          <p:cNvPr id="3" name="Text Placeholder 9"/>
          <p:cNvSpPr txBox="1">
            <a:spLocks/>
          </p:cNvSpPr>
          <p:nvPr/>
        </p:nvSpPr>
        <p:spPr>
          <a:xfrm>
            <a:off x="0" y="838200"/>
            <a:ext cx="9144000" cy="457200"/>
          </a:xfrm>
          <a:prstGeom prst="rect">
            <a:avLst/>
          </a:prstGeom>
          <a:solidFill>
            <a:srgbClr val="CCFF33"/>
          </a:solidFill>
        </p:spPr>
        <p:txBody>
          <a:bodyPr vert="horz" lIns="91440" tIns="45720" rIns="91440" bIns="45720" rtlCol="0" anchor="ctr"/>
          <a:lstStyle>
            <a:lvl1pPr marL="114300" indent="0" algn="ctr">
              <a:buNone/>
              <a:defRPr sz="4800"/>
            </a:lvl1pPr>
          </a:lstStyle>
          <a:p>
            <a:pPr marL="11430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/>
              <a:t>2013 – Planning process</a:t>
            </a:r>
            <a:endParaRPr kumimoji="0" lang="en-US" sz="3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299734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0" y="2099370"/>
            <a:ext cx="79248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800" b="1" dirty="0" smtClean="0"/>
              <a:t>IITA – Maize legume</a:t>
            </a: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800" b="1" dirty="0" smtClean="0"/>
              <a:t>Africa Rice</a:t>
            </a:r>
            <a:r>
              <a:rPr lang="en-US" sz="2800" dirty="0" smtClean="0"/>
              <a:t> - rice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 smtClean="0"/>
              <a:t>IWMI</a:t>
            </a:r>
            <a:r>
              <a:rPr lang="en-US" sz="2800" dirty="0" smtClean="0"/>
              <a:t> – water management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 smtClean="0"/>
              <a:t>ILRI </a:t>
            </a:r>
            <a:r>
              <a:rPr lang="en-US" sz="2800" dirty="0" smtClean="0"/>
              <a:t>– ruminants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/>
              <a:t>A</a:t>
            </a:r>
            <a:r>
              <a:rPr lang="en-US" sz="2800" b="1" dirty="0" smtClean="0"/>
              <a:t>VRDC </a:t>
            </a:r>
            <a:r>
              <a:rPr lang="en-US" sz="2800" dirty="0" smtClean="0"/>
              <a:t> - vegetables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 smtClean="0"/>
              <a:t>CIAT – land and soil management</a:t>
            </a: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KNUST – Natural resource soil fertility, poultry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 smtClean="0"/>
              <a:t>UDS – poultry, household nutrition</a:t>
            </a:r>
          </a:p>
        </p:txBody>
      </p:sp>
      <p:sp>
        <p:nvSpPr>
          <p:cNvPr id="4" name="Text Placeholder 9"/>
          <p:cNvSpPr txBox="1">
            <a:spLocks/>
          </p:cNvSpPr>
          <p:nvPr/>
        </p:nvSpPr>
        <p:spPr>
          <a:xfrm>
            <a:off x="0" y="990600"/>
            <a:ext cx="9144000" cy="533400"/>
          </a:xfrm>
          <a:prstGeom prst="rect">
            <a:avLst/>
          </a:prstGeom>
          <a:solidFill>
            <a:srgbClr val="CCFF33"/>
          </a:solidFill>
        </p:spPr>
        <p:txBody>
          <a:bodyPr vert="horz" lIns="91440" tIns="45720" rIns="91440" bIns="45720" rtlCol="0" anchor="ctr"/>
          <a:lstStyle>
            <a:lvl1pPr marL="114300" indent="0" algn="ctr">
              <a:buNone/>
              <a:defRPr sz="4800"/>
            </a:lvl1pPr>
          </a:lstStyle>
          <a:p>
            <a:pPr marL="11430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2013 </a:t>
            </a:r>
            <a:r>
              <a:rPr kumimoji="0" lang="en-US" sz="320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</a:rPr>
              <a:t>Workplans</a:t>
            </a: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: Partners </a:t>
            </a:r>
            <a:r>
              <a:rPr kumimoji="0" lang="en-US" sz="3200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</a:rPr>
              <a:t>and Components</a:t>
            </a:r>
            <a:endParaRPr kumimoji="0" lang="en-US" sz="3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289106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0" y="1295400"/>
            <a:ext cx="792480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1</a:t>
            </a:r>
            <a:r>
              <a:rPr lang="en-US" b="1" dirty="0" smtClean="0"/>
              <a:t>. Situation analysis</a:t>
            </a:r>
          </a:p>
          <a:p>
            <a:pPr marL="355600">
              <a:buFont typeface="Arial" pitchFamily="34" charset="0"/>
              <a:buChar char="•"/>
            </a:pPr>
            <a:r>
              <a:rPr lang="en-US" dirty="0" smtClean="0"/>
              <a:t>Identification of action research sites</a:t>
            </a:r>
          </a:p>
          <a:p>
            <a:pPr marL="355600" lvl="1">
              <a:buFont typeface="Arial" pitchFamily="34" charset="0"/>
              <a:buChar char="•"/>
            </a:pPr>
            <a:r>
              <a:rPr lang="en-US" b="1" dirty="0" smtClean="0">
                <a:solidFill>
                  <a:srgbClr val="0000CC"/>
                </a:solidFill>
              </a:rPr>
              <a:t>Collection of baseline information – most work-plan</a:t>
            </a:r>
          </a:p>
          <a:p>
            <a:pPr marL="355600" lvl="1">
              <a:buFont typeface="Arial" pitchFamily="34" charset="0"/>
              <a:buChar char="•"/>
            </a:pPr>
            <a:r>
              <a:rPr lang="en-US" b="1" dirty="0" smtClean="0">
                <a:solidFill>
                  <a:srgbClr val="0000CC"/>
                </a:solidFill>
              </a:rPr>
              <a:t>Development multi-stakeholder platforms</a:t>
            </a:r>
          </a:p>
          <a:p>
            <a:pPr marL="355600" lvl="1">
              <a:buFont typeface="Arial" pitchFamily="34" charset="0"/>
              <a:buChar char="•"/>
            </a:pPr>
            <a:r>
              <a:rPr lang="en-US" dirty="0" smtClean="0"/>
              <a:t>Construction of farm household typologies</a:t>
            </a:r>
          </a:p>
          <a:p>
            <a:pPr marL="355600" lvl="1">
              <a:buFont typeface="Arial" pitchFamily="34" charset="0"/>
              <a:buChar char="•"/>
            </a:pPr>
            <a:r>
              <a:rPr lang="en-US" dirty="0" smtClean="0"/>
              <a:t>Identification and prioritization of best-bet innovations</a:t>
            </a:r>
          </a:p>
          <a:p>
            <a:pPr marL="0" lvl="1"/>
            <a:endParaRPr lang="en-US" dirty="0" smtClean="0"/>
          </a:p>
          <a:p>
            <a:r>
              <a:rPr lang="en-US" b="1" dirty="0" smtClean="0"/>
              <a:t>2. Integrated systems improvement</a:t>
            </a:r>
          </a:p>
          <a:p>
            <a:pPr marL="342900" indent="19050">
              <a:buFont typeface="Arial" pitchFamily="34" charset="0"/>
              <a:buChar char="•"/>
            </a:pPr>
            <a:r>
              <a:rPr lang="en-US" dirty="0" smtClean="0">
                <a:solidFill>
                  <a:srgbClr val="0000CC"/>
                </a:solidFill>
              </a:rPr>
              <a:t>Varietal trial</a:t>
            </a:r>
          </a:p>
          <a:p>
            <a:pPr marL="342900" indent="19050">
              <a:buFont typeface="Arial" pitchFamily="34" charset="0"/>
              <a:buChar char="•"/>
            </a:pPr>
            <a:r>
              <a:rPr lang="en-US" dirty="0" smtClean="0">
                <a:solidFill>
                  <a:srgbClr val="0000CC"/>
                </a:solidFill>
              </a:rPr>
              <a:t>Agronomic  studies – maize, rice, sorghum, vegetables</a:t>
            </a:r>
          </a:p>
          <a:p>
            <a:pPr marL="342900" indent="19050">
              <a:buFont typeface="Arial" pitchFamily="34" charset="0"/>
              <a:buChar char="•"/>
            </a:pPr>
            <a:r>
              <a:rPr lang="en-US" dirty="0" smtClean="0">
                <a:solidFill>
                  <a:srgbClr val="0000CC"/>
                </a:solidFill>
              </a:rPr>
              <a:t>Water  soil and management</a:t>
            </a:r>
          </a:p>
          <a:p>
            <a:pPr marL="342900" indent="19050">
              <a:buFont typeface="Arial" pitchFamily="34" charset="0"/>
              <a:buChar char="•"/>
            </a:pPr>
            <a:r>
              <a:rPr lang="en-US" dirty="0" smtClean="0">
                <a:solidFill>
                  <a:srgbClr val="0000CC"/>
                </a:solidFill>
              </a:rPr>
              <a:t>Feed resources assessment</a:t>
            </a:r>
          </a:p>
          <a:p>
            <a:pPr marL="342900" indent="19050">
              <a:buFont typeface="Arial" pitchFamily="34" charset="0"/>
              <a:buChar char="•"/>
            </a:pPr>
            <a:r>
              <a:rPr lang="en-US" dirty="0" smtClean="0">
                <a:solidFill>
                  <a:srgbClr val="0000CC"/>
                </a:solidFill>
              </a:rPr>
              <a:t>Livestock feeding/health management</a:t>
            </a:r>
          </a:p>
          <a:p>
            <a:pPr marL="342900" indent="19050">
              <a:buFont typeface="Arial" pitchFamily="34" charset="0"/>
              <a:buChar char="•"/>
            </a:pPr>
            <a:r>
              <a:rPr lang="en-US" dirty="0" smtClean="0">
                <a:solidFill>
                  <a:srgbClr val="0000CC"/>
                </a:solidFill>
              </a:rPr>
              <a:t>Improving household nutrition</a:t>
            </a:r>
          </a:p>
          <a:p>
            <a:pPr marL="342900" indent="19050">
              <a:buFont typeface="Arial" pitchFamily="34" charset="0"/>
              <a:buChar char="•"/>
            </a:pPr>
            <a:r>
              <a:rPr lang="en-US" dirty="0" smtClean="0">
                <a:solidFill>
                  <a:srgbClr val="0000CC"/>
                </a:solidFill>
              </a:rPr>
              <a:t>Markets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r>
              <a:rPr lang="en-US" b="1" dirty="0" smtClean="0"/>
              <a:t>3. Scaling and delivery of integrated technologies</a:t>
            </a:r>
          </a:p>
          <a:p>
            <a:endParaRPr lang="en-US" dirty="0"/>
          </a:p>
          <a:p>
            <a:r>
              <a:rPr lang="en-US" b="1" dirty="0" smtClean="0"/>
              <a:t>4. Monitoring and evaluation 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r>
              <a:rPr lang="en-US" b="1" dirty="0" smtClean="0"/>
              <a:t>5. Partnerships and capacity building</a:t>
            </a:r>
            <a:endParaRPr lang="en-US" b="1" dirty="0"/>
          </a:p>
        </p:txBody>
      </p:sp>
      <p:sp>
        <p:nvSpPr>
          <p:cNvPr id="3" name="Text Placeholder 9"/>
          <p:cNvSpPr txBox="1">
            <a:spLocks/>
          </p:cNvSpPr>
          <p:nvPr/>
        </p:nvSpPr>
        <p:spPr>
          <a:xfrm>
            <a:off x="0" y="838200"/>
            <a:ext cx="9144000" cy="457200"/>
          </a:xfrm>
          <a:prstGeom prst="rect">
            <a:avLst/>
          </a:prstGeom>
          <a:solidFill>
            <a:srgbClr val="CCFF33"/>
          </a:solidFill>
        </p:spPr>
        <p:txBody>
          <a:bodyPr vert="horz" lIns="91440" tIns="45720" rIns="91440" bIns="45720" rtlCol="0" anchor="ctr"/>
          <a:lstStyle>
            <a:lvl1pPr marL="114300" indent="0" algn="ctr">
              <a:buNone/>
              <a:defRPr sz="4800"/>
            </a:lvl1pPr>
          </a:lstStyle>
          <a:p>
            <a:pPr marL="11430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/>
              <a:t>2013 – Work-plans</a:t>
            </a:r>
            <a:endParaRPr kumimoji="0" lang="en-US" sz="3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520637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533400" y="2362200"/>
            <a:ext cx="7620000" cy="3962400"/>
          </a:xfrm>
        </p:spPr>
        <p:txBody>
          <a:bodyPr/>
          <a:lstStyle/>
          <a:p>
            <a:r>
              <a:rPr lang="en-US" dirty="0" smtClean="0"/>
              <a:t>Integrated innovations increase production and/ or improve productivity in a sustainable manner for targeted households at Africa RISING research sites </a:t>
            </a:r>
          </a:p>
          <a:p>
            <a:endParaRPr lang="en-US" dirty="0" smtClean="0"/>
          </a:p>
          <a:p>
            <a:r>
              <a:rPr lang="en-US" dirty="0" smtClean="0"/>
              <a:t>Aggregated impact of these farming practices at household level contributes to an improved understanding of ecosystem stability at the landscape level</a:t>
            </a:r>
          </a:p>
          <a:p>
            <a:endParaRPr lang="en-US" dirty="0" smtClean="0"/>
          </a:p>
          <a:p>
            <a:r>
              <a:rPr lang="en-US" dirty="0" smtClean="0"/>
              <a:t>Dissemination of integrated innovations for sustainable intensification leads to  impacts beyond the Africa RISING action research sites </a:t>
            </a:r>
          </a:p>
          <a:p>
            <a:endParaRPr lang="en-US" dirty="0" smtClean="0"/>
          </a:p>
          <a:p>
            <a:endParaRPr lang="en-GB" dirty="0" smtClean="0"/>
          </a:p>
          <a:p>
            <a:pPr>
              <a:buFont typeface="Arial" charset="0"/>
              <a:buNone/>
            </a:pPr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US" dirty="0" smtClean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1268760"/>
            <a:ext cx="9144000" cy="712440"/>
          </a:xfrm>
          <a:prstGeom prst="rect">
            <a:avLst/>
          </a:prstGeom>
          <a:solidFill>
            <a:srgbClr val="CCFF33"/>
          </a:solidFill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GB" sz="4400" dirty="0"/>
              <a:t>Outcomes: </a:t>
            </a:r>
            <a:r>
              <a:rPr lang="en-GB" sz="4400" dirty="0" smtClean="0"/>
              <a:t>Research</a:t>
            </a:r>
            <a:endParaRPr lang="en-US" sz="4400" spc="-100" dirty="0">
              <a:solidFill>
                <a:schemeClr val="tx2"/>
              </a:solidFill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746548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0" y="1295400"/>
            <a:ext cx="79248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prstClr val="black"/>
                </a:solidFill>
              </a:rPr>
              <a:t>1</a:t>
            </a:r>
            <a:r>
              <a:rPr lang="en-US" b="1" dirty="0" smtClean="0">
                <a:solidFill>
                  <a:prstClr val="black"/>
                </a:solidFill>
              </a:rPr>
              <a:t>. Situation analysis</a:t>
            </a:r>
          </a:p>
          <a:p>
            <a:pPr marL="355600">
              <a:buFont typeface="Arial" pitchFamily="34" charset="0"/>
              <a:buChar char="•"/>
            </a:pPr>
            <a:r>
              <a:rPr lang="en-US" dirty="0" smtClean="0">
                <a:solidFill>
                  <a:prstClr val="black"/>
                </a:solidFill>
              </a:rPr>
              <a:t>Identification of action research sites</a:t>
            </a:r>
          </a:p>
          <a:p>
            <a:pPr marL="355600" lvl="1">
              <a:buFont typeface="Arial" pitchFamily="34" charset="0"/>
              <a:buChar char="•"/>
            </a:pPr>
            <a:r>
              <a:rPr lang="en-US" dirty="0" smtClean="0">
                <a:solidFill>
                  <a:prstClr val="black"/>
                </a:solidFill>
              </a:rPr>
              <a:t>Collection of baseline information</a:t>
            </a:r>
          </a:p>
          <a:p>
            <a:pPr marL="355600" lvl="1">
              <a:buFont typeface="Arial" pitchFamily="34" charset="0"/>
              <a:buChar char="•"/>
            </a:pPr>
            <a:r>
              <a:rPr lang="en-US" dirty="0" smtClean="0">
                <a:solidFill>
                  <a:prstClr val="black"/>
                </a:solidFill>
              </a:rPr>
              <a:t>Construction of farm household typologies</a:t>
            </a:r>
          </a:p>
          <a:p>
            <a:pPr marL="355600" lvl="1">
              <a:buFont typeface="Arial" pitchFamily="34" charset="0"/>
              <a:buChar char="•"/>
            </a:pPr>
            <a:r>
              <a:rPr lang="en-US" dirty="0" smtClean="0">
                <a:solidFill>
                  <a:prstClr val="black"/>
                </a:solidFill>
              </a:rPr>
              <a:t>Identification and prioritization of best-bet innovations</a:t>
            </a:r>
          </a:p>
          <a:p>
            <a:pPr marL="0" lvl="1"/>
            <a:endParaRPr lang="en-US" dirty="0" smtClean="0">
              <a:solidFill>
                <a:prstClr val="black"/>
              </a:solidFill>
            </a:endParaRPr>
          </a:p>
          <a:p>
            <a:r>
              <a:rPr lang="en-US" b="1" dirty="0" smtClean="0">
                <a:solidFill>
                  <a:prstClr val="black"/>
                </a:solidFill>
              </a:rPr>
              <a:t>2. Integrated systems improvement – two types</a:t>
            </a:r>
          </a:p>
          <a:p>
            <a:endParaRPr lang="en-US" b="1" dirty="0" smtClean="0">
              <a:solidFill>
                <a:prstClr val="black"/>
              </a:solidFill>
            </a:endParaRPr>
          </a:p>
          <a:p>
            <a:pPr marL="342900" indent="19050">
              <a:buFont typeface="Arial" pitchFamily="34" charset="0"/>
              <a:buChar char="•"/>
            </a:pPr>
            <a:r>
              <a:rPr lang="en-US" b="1" dirty="0" smtClean="0">
                <a:solidFill>
                  <a:srgbClr val="0000CC"/>
                </a:solidFill>
              </a:rPr>
              <a:t>Participatory evaluation of integrated technologies from commodity projects at  household and community levels using – Randomized Control Design, quasi-design  designs</a:t>
            </a:r>
          </a:p>
          <a:p>
            <a:pPr marL="342900" indent="19050">
              <a:buFont typeface="Arial" pitchFamily="34" charset="0"/>
              <a:buChar char="•"/>
            </a:pPr>
            <a:endParaRPr lang="en-US" b="1" dirty="0" smtClean="0">
              <a:solidFill>
                <a:srgbClr val="0000CC"/>
              </a:solidFill>
            </a:endParaRPr>
          </a:p>
          <a:p>
            <a:pPr marL="342900" indent="19050">
              <a:buFont typeface="Arial" pitchFamily="34" charset="0"/>
              <a:buChar char="•"/>
            </a:pPr>
            <a:r>
              <a:rPr lang="en-US" b="1" dirty="0" smtClean="0">
                <a:solidFill>
                  <a:srgbClr val="0000CC"/>
                </a:solidFill>
              </a:rPr>
              <a:t>Applied /new  multi-locational research aimed at measuring interactions between technologies</a:t>
            </a:r>
          </a:p>
          <a:p>
            <a:pPr marL="514350" indent="-514350">
              <a:buFont typeface="+mj-lt"/>
              <a:buAutoNum type="arabicPeriod"/>
            </a:pPr>
            <a:endParaRPr lang="en-US" dirty="0">
              <a:solidFill>
                <a:prstClr val="black"/>
              </a:solidFill>
            </a:endParaRPr>
          </a:p>
          <a:p>
            <a:r>
              <a:rPr lang="en-US" b="1" dirty="0" smtClean="0">
                <a:solidFill>
                  <a:prstClr val="black"/>
                </a:solidFill>
              </a:rPr>
              <a:t>3. Scaling and delivery of integrated technologies</a:t>
            </a:r>
          </a:p>
          <a:p>
            <a:endParaRPr lang="en-US" dirty="0">
              <a:solidFill>
                <a:prstClr val="black"/>
              </a:solidFill>
            </a:endParaRPr>
          </a:p>
          <a:p>
            <a:r>
              <a:rPr lang="en-US" b="1" dirty="0" smtClean="0">
                <a:solidFill>
                  <a:prstClr val="black"/>
                </a:solidFill>
              </a:rPr>
              <a:t>4. Monitoring and evaluation </a:t>
            </a:r>
          </a:p>
          <a:p>
            <a:pPr marL="514350" indent="-514350">
              <a:buFont typeface="+mj-lt"/>
              <a:buAutoNum type="arabicPeriod"/>
            </a:pPr>
            <a:endParaRPr lang="en-US" dirty="0">
              <a:solidFill>
                <a:prstClr val="black"/>
              </a:solidFill>
            </a:endParaRPr>
          </a:p>
          <a:p>
            <a:r>
              <a:rPr lang="en-US" b="1" dirty="0" smtClean="0">
                <a:solidFill>
                  <a:prstClr val="black"/>
                </a:solidFill>
              </a:rPr>
              <a:t>5. Partnerships and capacity building</a:t>
            </a:r>
            <a:endParaRPr lang="en-US" b="1" dirty="0">
              <a:solidFill>
                <a:prstClr val="black"/>
              </a:solidFill>
            </a:endParaRPr>
          </a:p>
        </p:txBody>
      </p:sp>
      <p:sp>
        <p:nvSpPr>
          <p:cNvPr id="3" name="Text Placeholder 9"/>
          <p:cNvSpPr txBox="1">
            <a:spLocks/>
          </p:cNvSpPr>
          <p:nvPr/>
        </p:nvSpPr>
        <p:spPr>
          <a:xfrm>
            <a:off x="0" y="838200"/>
            <a:ext cx="9144000" cy="457200"/>
          </a:xfrm>
          <a:prstGeom prst="rect">
            <a:avLst/>
          </a:prstGeom>
          <a:solidFill>
            <a:srgbClr val="CCFF33"/>
          </a:solidFill>
        </p:spPr>
        <p:txBody>
          <a:bodyPr vert="horz" lIns="91440" tIns="45720" rIns="91440" bIns="45720" rtlCol="0" anchor="ctr"/>
          <a:lstStyle>
            <a:lvl1pPr marL="114300" indent="0" algn="ctr">
              <a:buNone/>
              <a:defRPr sz="4800"/>
            </a:lvl1pPr>
          </a:lstStyle>
          <a:p>
            <a:pPr>
              <a:defRPr/>
            </a:pPr>
            <a:r>
              <a:rPr lang="en-US" sz="3200" dirty="0" smtClean="0">
                <a:solidFill>
                  <a:prstClr val="black"/>
                </a:solidFill>
              </a:rPr>
              <a:t>Proposed Approach – 2013 </a:t>
            </a:r>
            <a:r>
              <a:rPr lang="en-US" sz="3200" dirty="0" err="1" smtClean="0">
                <a:solidFill>
                  <a:prstClr val="black"/>
                </a:solidFill>
              </a:rPr>
              <a:t>Workplans</a:t>
            </a:r>
            <a:endParaRPr 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0330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0" y="1295400"/>
            <a:ext cx="79248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 smtClean="0">
              <a:solidFill>
                <a:prstClr val="black"/>
              </a:solidFill>
            </a:endParaRPr>
          </a:p>
          <a:p>
            <a:r>
              <a:rPr lang="en-US" b="1" dirty="0" smtClean="0">
                <a:solidFill>
                  <a:prstClr val="black"/>
                </a:solidFill>
              </a:rPr>
              <a:t>2. Integrated systems improvement – two types</a:t>
            </a:r>
          </a:p>
          <a:p>
            <a:endParaRPr lang="en-US" b="1" dirty="0" smtClean="0">
              <a:solidFill>
                <a:prstClr val="black"/>
              </a:solidFill>
            </a:endParaRPr>
          </a:p>
          <a:p>
            <a:pPr marL="342900" indent="19050">
              <a:buFont typeface="Arial" pitchFamily="34" charset="0"/>
              <a:buChar char="•"/>
            </a:pPr>
            <a:r>
              <a:rPr lang="en-US" b="1" dirty="0" smtClean="0">
                <a:solidFill>
                  <a:srgbClr val="0000CC"/>
                </a:solidFill>
              </a:rPr>
              <a:t>Participatory evaluation of integrated technologies from commodity projects at  household and community levels using – Randomized Control Design, quasi-design  designs</a:t>
            </a:r>
          </a:p>
          <a:p>
            <a:pPr marL="342900" indent="19050">
              <a:buFont typeface="Arial" pitchFamily="34" charset="0"/>
              <a:buChar char="•"/>
            </a:pPr>
            <a:endParaRPr lang="en-US" b="1" dirty="0">
              <a:solidFill>
                <a:srgbClr val="0000CC"/>
              </a:solidFill>
            </a:endParaRPr>
          </a:p>
          <a:p>
            <a:pPr marL="342900" indent="19050">
              <a:buFont typeface="Arial" pitchFamily="34" charset="0"/>
              <a:buChar char="•"/>
            </a:pPr>
            <a:r>
              <a:rPr lang="en-US" b="1" dirty="0" smtClean="0">
                <a:solidFill>
                  <a:srgbClr val="0000CC"/>
                </a:solidFill>
              </a:rPr>
              <a:t>1 Drought and </a:t>
            </a:r>
            <a:r>
              <a:rPr lang="en-US" b="1" dirty="0" err="1" smtClean="0">
                <a:solidFill>
                  <a:srgbClr val="0000CC"/>
                </a:solidFill>
              </a:rPr>
              <a:t>striga</a:t>
            </a:r>
            <a:r>
              <a:rPr lang="en-US" b="1" dirty="0" smtClean="0">
                <a:solidFill>
                  <a:srgbClr val="0000CC"/>
                </a:solidFill>
              </a:rPr>
              <a:t> tolerant maize (DSTMZ) +  soybean + rhizobium (R)</a:t>
            </a:r>
          </a:p>
          <a:p>
            <a:pPr marL="342900" indent="19050">
              <a:buFont typeface="Arial" pitchFamily="34" charset="0"/>
              <a:buChar char="•"/>
            </a:pPr>
            <a:r>
              <a:rPr lang="en-US" b="1" dirty="0" smtClean="0">
                <a:solidFill>
                  <a:srgbClr val="0000CC"/>
                </a:solidFill>
              </a:rPr>
              <a:t>2.DSTMZ  + soybean  + R+ phosphate fertilizer (P)</a:t>
            </a:r>
          </a:p>
          <a:p>
            <a:pPr marL="342900" indent="19050">
              <a:buFont typeface="Arial" pitchFamily="34" charset="0"/>
              <a:buChar char="•"/>
            </a:pPr>
            <a:r>
              <a:rPr lang="en-US" b="1" dirty="0" smtClean="0">
                <a:solidFill>
                  <a:srgbClr val="0000CC"/>
                </a:solidFill>
              </a:rPr>
              <a:t>3.DSTMZ + soybean + R + P + organic fertilizer</a:t>
            </a:r>
          </a:p>
          <a:p>
            <a:pPr marL="342900" indent="19050">
              <a:buFont typeface="Arial" pitchFamily="34" charset="0"/>
              <a:buChar char="•"/>
            </a:pPr>
            <a:endParaRPr lang="en-US" b="1" dirty="0" smtClean="0">
              <a:solidFill>
                <a:srgbClr val="0000CC"/>
              </a:solidFill>
            </a:endParaRPr>
          </a:p>
          <a:p>
            <a:pPr marL="342900" indent="19050">
              <a:buFont typeface="Arial" pitchFamily="34" charset="0"/>
              <a:buChar char="•"/>
            </a:pPr>
            <a:r>
              <a:rPr lang="en-US" b="1" dirty="0" smtClean="0">
                <a:solidFill>
                  <a:srgbClr val="0000CC"/>
                </a:solidFill>
              </a:rPr>
              <a:t>1. Farmer  sheep /production practice  (F) + housing (H) </a:t>
            </a:r>
          </a:p>
          <a:p>
            <a:pPr marL="342900" indent="19050">
              <a:buFont typeface="Arial" pitchFamily="34" charset="0"/>
              <a:buChar char="•"/>
            </a:pPr>
            <a:r>
              <a:rPr lang="en-US" b="1" dirty="0" smtClean="0">
                <a:solidFill>
                  <a:srgbClr val="0000CC"/>
                </a:solidFill>
              </a:rPr>
              <a:t>2. F + H + supplementation (S)</a:t>
            </a:r>
          </a:p>
          <a:p>
            <a:pPr marL="342900" indent="19050">
              <a:buFont typeface="Arial" pitchFamily="34" charset="0"/>
              <a:buChar char="•"/>
            </a:pPr>
            <a:r>
              <a:rPr lang="en-US" b="1" dirty="0" smtClean="0">
                <a:solidFill>
                  <a:srgbClr val="0000CC"/>
                </a:solidFill>
              </a:rPr>
              <a:t>3. F + H + S + vaccination</a:t>
            </a:r>
          </a:p>
          <a:p>
            <a:pPr marL="514350" indent="-514350">
              <a:buFont typeface="+mj-lt"/>
              <a:buAutoNum type="arabicPeriod"/>
            </a:pPr>
            <a:endParaRPr lang="en-US" dirty="0">
              <a:solidFill>
                <a:prstClr val="black"/>
              </a:solidFill>
            </a:endParaRPr>
          </a:p>
          <a:p>
            <a:r>
              <a:rPr lang="en-US" b="1" dirty="0" smtClean="0">
                <a:solidFill>
                  <a:prstClr val="black"/>
                </a:solidFill>
              </a:rPr>
              <a:t>3. Scaling and delivery of integrated technologies</a:t>
            </a:r>
          </a:p>
          <a:p>
            <a:endParaRPr lang="en-US" dirty="0">
              <a:solidFill>
                <a:prstClr val="black"/>
              </a:solidFill>
            </a:endParaRPr>
          </a:p>
          <a:p>
            <a:r>
              <a:rPr lang="en-US" b="1" dirty="0" smtClean="0">
                <a:solidFill>
                  <a:prstClr val="black"/>
                </a:solidFill>
              </a:rPr>
              <a:t>4. Monitoring and evaluation </a:t>
            </a:r>
          </a:p>
          <a:p>
            <a:pPr marL="514350" indent="-514350">
              <a:buFont typeface="+mj-lt"/>
              <a:buAutoNum type="arabicPeriod"/>
            </a:pPr>
            <a:endParaRPr lang="en-US" dirty="0">
              <a:solidFill>
                <a:prstClr val="black"/>
              </a:solidFill>
            </a:endParaRPr>
          </a:p>
          <a:p>
            <a:r>
              <a:rPr lang="en-US" b="1" dirty="0" smtClean="0">
                <a:solidFill>
                  <a:prstClr val="black"/>
                </a:solidFill>
              </a:rPr>
              <a:t>5. Partnerships and capacity building</a:t>
            </a:r>
            <a:endParaRPr lang="en-US" b="1" dirty="0">
              <a:solidFill>
                <a:prstClr val="black"/>
              </a:solidFill>
            </a:endParaRPr>
          </a:p>
        </p:txBody>
      </p:sp>
      <p:sp>
        <p:nvSpPr>
          <p:cNvPr id="3" name="Text Placeholder 9"/>
          <p:cNvSpPr txBox="1">
            <a:spLocks/>
          </p:cNvSpPr>
          <p:nvPr/>
        </p:nvSpPr>
        <p:spPr>
          <a:xfrm>
            <a:off x="0" y="838200"/>
            <a:ext cx="9144000" cy="457200"/>
          </a:xfrm>
          <a:prstGeom prst="rect">
            <a:avLst/>
          </a:prstGeom>
          <a:solidFill>
            <a:srgbClr val="CCFF33"/>
          </a:solidFill>
        </p:spPr>
        <p:txBody>
          <a:bodyPr vert="horz" lIns="91440" tIns="45720" rIns="91440" bIns="45720" rtlCol="0" anchor="ctr"/>
          <a:lstStyle>
            <a:lvl1pPr marL="114300" indent="0" algn="ctr">
              <a:buNone/>
              <a:defRPr sz="4800"/>
            </a:lvl1pPr>
          </a:lstStyle>
          <a:p>
            <a:pPr>
              <a:defRPr/>
            </a:pPr>
            <a:r>
              <a:rPr lang="en-US" sz="3200" dirty="0" smtClean="0">
                <a:solidFill>
                  <a:prstClr val="black"/>
                </a:solidFill>
              </a:rPr>
              <a:t>Proposed Approach – 2013 </a:t>
            </a:r>
            <a:r>
              <a:rPr lang="en-US" sz="3200" dirty="0" err="1" smtClean="0">
                <a:solidFill>
                  <a:prstClr val="black"/>
                </a:solidFill>
              </a:rPr>
              <a:t>Workplans</a:t>
            </a:r>
            <a:endParaRPr 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202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ICT009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66800"/>
            <a:ext cx="9144000" cy="5791200"/>
          </a:xfrm>
          <a:prstGeom prst="rect">
            <a:avLst/>
          </a:prstGeom>
          <a:noFill/>
        </p:spPr>
      </p:pic>
      <p:sp>
        <p:nvSpPr>
          <p:cNvPr id="3" name="Cloud 2"/>
          <p:cNvSpPr/>
          <p:nvPr/>
        </p:nvSpPr>
        <p:spPr>
          <a:xfrm>
            <a:off x="5562600" y="1828800"/>
            <a:ext cx="3581400" cy="2057400"/>
          </a:xfrm>
          <a:prstGeom prst="cloud">
            <a:avLst/>
          </a:prstGeom>
          <a:solidFill>
            <a:srgbClr val="CC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/>
          <p:cNvSpPr txBox="1"/>
          <p:nvPr/>
        </p:nvSpPr>
        <p:spPr>
          <a:xfrm rot="20755861">
            <a:off x="6244559" y="2172602"/>
            <a:ext cx="23135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 smtClean="0"/>
              <a:t>What do you think</a:t>
            </a:r>
            <a:endParaRPr lang="en-GB" sz="4000" dirty="0"/>
          </a:p>
        </p:txBody>
      </p:sp>
    </p:spTree>
    <p:extLst>
      <p:ext uri="{BB962C8B-B14F-4D97-AF65-F5344CB8AC3E}">
        <p14:creationId xmlns:p14="http://schemas.microsoft.com/office/powerpoint/2010/main" val="245982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447800"/>
            <a:ext cx="9067800" cy="609600"/>
          </a:xfrm>
          <a:solidFill>
            <a:srgbClr val="CCFF33"/>
          </a:solidFill>
        </p:spPr>
        <p:txBody>
          <a:bodyPr>
            <a:normAutofit fontScale="90000"/>
          </a:bodyPr>
          <a:lstStyle/>
          <a:p>
            <a:pPr algn="ctr"/>
            <a:r>
              <a:rPr lang="en-GB" dirty="0" smtClean="0"/>
              <a:t>Outcomes: Development</a:t>
            </a:r>
            <a:br>
              <a:rPr lang="en-GB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438400"/>
            <a:ext cx="8305800" cy="2133600"/>
          </a:xfrm>
        </p:spPr>
        <p:txBody>
          <a:bodyPr>
            <a:normAutofit fontScale="85000" lnSpcReduction="10000"/>
          </a:bodyPr>
          <a:lstStyle/>
          <a:p>
            <a:r>
              <a:rPr lang="en-US" sz="2800" dirty="0" smtClean="0"/>
              <a:t>Wider adoption of innovations for sustainable intensification identified and tested enhances livelihoods</a:t>
            </a:r>
          </a:p>
          <a:p>
            <a:endParaRPr lang="en-US" sz="2800" dirty="0" smtClean="0"/>
          </a:p>
          <a:p>
            <a:r>
              <a:rPr lang="en-US" sz="2800" dirty="0" smtClean="0"/>
              <a:t>Development community initiates programs on innovations  for sustainable intensification by from Africa RISING</a:t>
            </a:r>
            <a:endParaRPr lang="en-GB" sz="2800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8605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" y="1245268"/>
            <a:ext cx="7696200" cy="4622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2971800" y="1985208"/>
            <a:ext cx="19050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787304" y="5867400"/>
            <a:ext cx="2089496" cy="533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1905000" y="3200400"/>
            <a:ext cx="1295400" cy="5334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676400" y="4800600"/>
            <a:ext cx="1524000" cy="5334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527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" y="667874"/>
            <a:ext cx="7772400" cy="585225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75728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frica RISING presentations template_Global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2139</TotalTime>
  <Words>2012</Words>
  <Application>Microsoft Office PowerPoint</Application>
  <PresentationFormat>On-screen Show (4:3)</PresentationFormat>
  <Paragraphs>520</Paragraphs>
  <Slides>62</Slides>
  <Notes>56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64" baseType="lpstr">
      <vt:lpstr>Africa RISING presentations template_Global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Outcomes: Development </vt:lpstr>
      <vt:lpstr>PowerPoint Presentation</vt:lpstr>
      <vt:lpstr>PowerPoint Presentation</vt:lpstr>
      <vt:lpstr>Research design: hypotheses </vt:lpstr>
      <vt:lpstr>Research outputs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Research Output 1: Situation analysis</vt:lpstr>
      <vt:lpstr>Research Output 2: Integrated systems</vt:lpstr>
      <vt:lpstr>Research Output 3: Scaling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IITA</dc:creator>
  <cp:lastModifiedBy>LeBorgne, Ewen (ILRI)</cp:lastModifiedBy>
  <cp:revision>202</cp:revision>
  <cp:lastPrinted>2013-01-22T08:40:47Z</cp:lastPrinted>
  <dcterms:created xsi:type="dcterms:W3CDTF">2012-10-19T07:52:04Z</dcterms:created>
  <dcterms:modified xsi:type="dcterms:W3CDTF">2013-01-23T14:45:27Z</dcterms:modified>
</cp:coreProperties>
</file>